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56" r:id="rId4"/>
    <p:sldId id="257" r:id="rId5"/>
    <p:sldId id="259" r:id="rId6"/>
    <p:sldId id="273" r:id="rId7"/>
    <p:sldId id="260" r:id="rId8"/>
    <p:sldId id="261" r:id="rId9"/>
    <p:sldId id="274" r:id="rId10"/>
    <p:sldId id="263" r:id="rId11"/>
    <p:sldId id="265" r:id="rId12"/>
    <p:sldId id="275" r:id="rId13"/>
    <p:sldId id="276" r:id="rId14"/>
    <p:sldId id="267" r:id="rId15"/>
    <p:sldId id="268" r:id="rId16"/>
    <p:sldId id="269" r:id="rId17"/>
    <p:sldId id="270" r:id="rId18"/>
    <p:sldId id="277" r:id="rId19"/>
    <p:sldId id="278" r:id="rId20"/>
    <p:sldId id="27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D99"/>
    <a:srgbClr val="99C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47"/>
    <p:restoredTop sz="95846"/>
  </p:normalViewPr>
  <p:slideViewPr>
    <p:cSldViewPr snapToGrid="0" snapToObjects="1">
      <p:cViewPr varScale="1">
        <p:scale>
          <a:sx n="52" d="100"/>
          <a:sy n="52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438-D4C3-3347-8706-E56E9B965AD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78B7-B50D-0242-8E6A-74F90D2D3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3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3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D18-3D43-1643-A0EE-1CCDACFCA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F2B38-E824-1F46-8A09-8C148A7DB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3DC1A-9EAA-F34D-AFC8-5774F106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6822-C4EF-A44B-B182-F28BDFE7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9B27-C1EB-D748-9030-29B50672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254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DD61-FA22-9F48-A530-B7784091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E1A89-6BB7-9A48-9D73-90CD79227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112EE-EB8E-D34E-ADC4-55B6E416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2795-D911-D948-B7F3-341A39D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23906-2CB7-0F4C-ACB6-1FF328BF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478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D4677-2052-5A44-97F9-5424DCA1A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7A4CD-C2B8-D848-A3F9-CDBCF8DD2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3879-0FD6-E34E-948F-B74A4B04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50B9-60C1-C24E-9FE4-AAA5A54D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854B-6F27-B947-88B9-A45D8CA3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527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FDE4-449C-E64A-88CD-CC6105A3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4E52-9560-174E-BD95-689B706A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A7049-289C-914F-9135-ADFF778B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B5DC3-2A0B-264E-9CC3-185B6C41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9CF1-91C5-9042-BFF3-FCE6C377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722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D4AA-1D2D-E946-80BF-BABF9BA9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5EF4-9A1F-0045-A4B7-3503BC63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756A-CF38-6142-A709-C7642ABC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213F-6884-264B-B1BB-F9B50C38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42B28-2F1C-FA48-B7DF-88A9768C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04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BC83-AF6D-0543-A42B-8133DA78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03C7-FACD-C94F-BE46-ED4A30BFF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A66E9-F3D4-9944-8BED-6858CEC7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5F3DE-3DC6-6D44-A8F9-7EFB29B3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D770-0606-0343-BF6C-791B76D9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5936-BD5F-1E42-87F7-CE062BFA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533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9E94-889B-7149-B81F-58B7BFEB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C2F22-DF0C-6D46-B841-2EA15AC3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76C4F-5CFF-354F-9DB3-50B469246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6FD82-ED5A-414C-88DC-D54E4851D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CE5F5-C2D8-B64B-9F11-E74EECF1C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304A8-810B-A149-AD49-1E4C8CD4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CC814-E2B8-0948-BDEB-9CD6D3B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A8E97-781B-D94E-BA5D-111B923A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651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77AB-C3BA-F34E-8F36-2D45ED18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57F7B-495C-BB4A-AD79-98CD3349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5EB7-70F4-F04D-A467-B8FC50F9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E84C-5074-DA4E-B069-3914C218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592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FFB9C-BB91-F14B-99E0-B4C8862F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255E8-AE18-874D-861F-78F89DBA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9C0C8-9961-5E41-B9C1-B5BAD441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850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5DDA-3A29-734B-8401-7C6834A7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5C3F-060C-564E-819E-4E55C745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04637-5139-9C4B-852B-C45B9147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24956-D641-B84E-B899-68EABBFC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9190C-AC05-D041-8C09-44F3EF0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85D62-74C5-C946-8057-6DA1B72B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63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2F05-23D0-B74C-B303-C3D02AE2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CB57B-92B2-934E-9A46-48F1A4B83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F54E9-464E-DF4B-B866-FCAFBD8F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77E70-FB8A-674D-A9D8-F7BE48BB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2DFB9-43CA-3349-8770-0B7B4CE5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B4F4-55C5-0741-9E48-BE837D92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8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502C8-8C87-9B44-B7B5-ED0462DD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4193C-2057-9B4A-8522-AEE69135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7FB9-4405-4444-8ECE-6580A4B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B12B-859E-D448-ACF9-63F047495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790C-5D0C-9647-AF4C-A4F916311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lBt2-klLU?feature=oembed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services.scout.org/service/3" TargetMode="Externa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hyperlink" Target="http://scoutship.scout.org/home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9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7.png"/><Relationship Id="rId5" Type="http://schemas.openxmlformats.org/officeDocument/2006/relationships/tags" Target="../tags/tag18.xml"/><Relationship Id="rId10" Type="http://schemas.openxmlformats.org/officeDocument/2006/relationships/image" Target="../media/image6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FA632-EA7F-A443-9CEB-760153E6E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1044389"/>
          </a:xfrm>
          <a:noFill/>
        </p:spPr>
        <p:txBody>
          <a:bodyPr>
            <a:noAutofit/>
          </a:bodyPr>
          <a:lstStyle/>
          <a:p>
            <a:pPr algn="l" rtl="0"/>
            <a:r>
              <a:rPr lang="ru-RU" sz="52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Futura Medium"/>
              </a:rPr>
              <a:t>Запуск ресурса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130EA-3DAB-E641-A456-98F8E704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4" y="1791384"/>
            <a:ext cx="6202045" cy="2628215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Регион</a:t>
            </a:r>
            <a:r>
              <a:rPr lang="en-US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: </a:t>
            </a:r>
            <a:r>
              <a:rPr lang="ru-RU" sz="2800" dirty="0">
                <a:solidFill>
                  <a:srgbClr val="ED7D31"/>
                </a:solidFill>
                <a:cs typeface="Futura Medium"/>
              </a:rPr>
              <a:t>Евразийский Скаутский Регион</a:t>
            </a:r>
            <a:endParaRPr lang="ru-RU" sz="2800" b="0" i="0" u="none" strike="noStrike" dirty="0">
              <a:solidFill>
                <a:srgbClr val="ED7D31"/>
              </a:solidFill>
              <a:highlight>
                <a:srgbClr val="000000">
                  <a:alpha val="0"/>
                </a:srgbClr>
              </a:highlight>
              <a:cs typeface="Futura Medium"/>
            </a:endParaRPr>
          </a:p>
          <a:p>
            <a:pPr algn="l"/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Ведущие</a:t>
            </a:r>
            <a:r>
              <a:rPr lang="en-US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: </a:t>
            </a:r>
            <a:r>
              <a:rPr lang="ru-RU" sz="2800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Мэри </a:t>
            </a:r>
            <a:r>
              <a:rPr lang="ru-RU" sz="2800" dirty="0" err="1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Нугент</a:t>
            </a:r>
            <a:r>
              <a:rPr lang="en-US" sz="2800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 </a:t>
            </a:r>
            <a:r>
              <a:rPr lang="ru-RU" sz="2800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и</a:t>
            </a:r>
            <a:r>
              <a:rPr lang="en-US" sz="2800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 </a:t>
            </a:r>
            <a:r>
              <a:rPr lang="ru-RU" sz="2800" dirty="0" err="1">
                <a:solidFill>
                  <a:srgbClr val="ED7D31"/>
                </a:solidFill>
                <a:cs typeface="Futura Medium"/>
              </a:rPr>
              <a:t>Тадей</a:t>
            </a:r>
            <a:r>
              <a:rPr lang="ru-RU" sz="2800" dirty="0">
                <a:solidFill>
                  <a:srgbClr val="ED7D31"/>
                </a:solidFill>
                <a:cs typeface="Futura Medium"/>
              </a:rPr>
              <a:t> </a:t>
            </a:r>
            <a:r>
              <a:rPr lang="ru-RU" sz="2800" dirty="0" err="1">
                <a:solidFill>
                  <a:srgbClr val="ED7D31"/>
                </a:solidFill>
                <a:cs typeface="Futura Medium"/>
              </a:rPr>
              <a:t>Пугейль</a:t>
            </a:r>
            <a:endParaRPr lang="en-US" sz="2800" dirty="0">
              <a:solidFill>
                <a:srgbClr val="ED7D31"/>
              </a:solidFill>
              <a:cs typeface="Futura Medium"/>
            </a:endParaRPr>
          </a:p>
          <a:p>
            <a:pPr algn="l"/>
            <a:r>
              <a:rPr lang="ru-RU" sz="2800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Дата</a:t>
            </a:r>
            <a:r>
              <a:rPr lang="en-US" sz="2800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: </a:t>
            </a:r>
            <a:r>
              <a:rPr lang="ru-RU" sz="2800" dirty="0">
                <a:solidFill>
                  <a:srgbClr val="ED7D31"/>
                </a:solidFill>
                <a:cs typeface="Futura Medium"/>
              </a:rPr>
              <a:t>25 ноября 2020</a:t>
            </a:r>
            <a:endParaRPr lang="en-US" sz="2800" dirty="0">
              <a:solidFill>
                <a:srgbClr val="ED7D31"/>
              </a:solidFill>
              <a:cs typeface="Futura Medium"/>
            </a:endParaRPr>
          </a:p>
          <a:p>
            <a:pPr algn="l"/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Язык</a:t>
            </a:r>
            <a:r>
              <a:rPr lang="en-US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cs typeface="Futura Medium"/>
              </a:rPr>
              <a:t>:</a:t>
            </a:r>
            <a:r>
              <a:rPr lang="ru-RU" sz="2800" dirty="0">
                <a:solidFill>
                  <a:srgbClr val="ED7D31"/>
                </a:solidFill>
                <a:cs typeface="Futura Medium"/>
              </a:rPr>
              <a:t>Английский с переводом на русский</a:t>
            </a:r>
            <a:endParaRPr lang="en-GB" sz="2800" dirty="0">
              <a:solidFill>
                <a:schemeClr val="accent2"/>
              </a:solidFill>
              <a:cs typeface="Futura Medium" panose="020B06020202040203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7C533-8AC2-7141-879F-577EF6DC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4" y="10"/>
            <a:ext cx="499261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6720" y="2650210"/>
            <a:ext cx="7804727" cy="4060556"/>
          </a:xfrm>
          <a:prstGeom prst="wedgeRoundRectCallout">
            <a:avLst>
              <a:gd name="adj1" fmla="val 7963"/>
              <a:gd name="adj2" fmla="val -72967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22728" y="2793570"/>
            <a:ext cx="7311375" cy="385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Особенности "Скаутского корабля":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Поисковая система "Скаутского корабля"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Быстрая навигация по содержанию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Зона познания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Познавательный маршрут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Различные форматы "для работы"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Машинный перевод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Толковый словарь и раздел "Вопросы и ответы"</a:t>
            </a:r>
          </a:p>
        </p:txBody>
      </p:sp>
    </p:spTree>
    <p:extLst>
      <p:ext uri="{BB962C8B-B14F-4D97-AF65-F5344CB8AC3E}">
        <p14:creationId xmlns:p14="http://schemas.microsoft.com/office/powerpoint/2010/main" val="36511215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27566" y="2631125"/>
            <a:ext cx="8168640" cy="4213815"/>
          </a:xfrm>
          <a:prstGeom prst="wedgeRoundRectCallout">
            <a:avLst>
              <a:gd name="adj1" fmla="val -42504"/>
              <a:gd name="adj2" fmla="val -72282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48182" y="2771881"/>
            <a:ext cx="7773852" cy="3377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Большая часть содержания организована как "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Одностраничная",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что делает его более легким и быстрым для прочтения. Это даёт возможность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мгновенного использования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и получения ответа на вопрос в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очень короткое время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. Материалы "Скаутского корабля" могут быть быстро просмотрены или прочитаны во время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путешествия, ожидания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или просто короткого периода свободного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6657648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BCCAF20-7603-CE41-8E1A-30EE4C493F6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0" y="-1"/>
            <a:ext cx="12192000" cy="6748687"/>
          </a:xfr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C5434F8-B876-7940-A14E-E45BF2F9CE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2263" y="3068402"/>
            <a:ext cx="7139049" cy="3262729"/>
          </a:xfrm>
          <a:prstGeom prst="wedgeRoundRectCallout">
            <a:avLst>
              <a:gd name="adj1" fmla="val 38732"/>
              <a:gd name="adj2" fmla="val -10328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12E8-C59B-4F4E-AC44-9EB9EECCBBC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6225" y="3180451"/>
            <a:ext cx="6945087" cy="29038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"Зона познания"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это пункт меню, содержащий ряд доступных требований ВОСД и вспомогательных документов, относящихся к ключевым стратегическим и оперативным приоритетам, которые помогут пользователям лучше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понять и поддержать волонтёров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1655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042AEEA-FBA4-4644-823E-6227502C7979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81C4FA5-31EC-294E-975D-0D9AB3C387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36457" y="2625587"/>
            <a:ext cx="6966856" cy="3766504"/>
          </a:xfrm>
          <a:prstGeom prst="wedgeRoundRectCallout">
            <a:avLst>
              <a:gd name="adj1" fmla="val -33822"/>
              <a:gd name="adj2" fmla="val -7984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4F90F-5115-924A-8002-C706773B2C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75942" y="2709109"/>
            <a:ext cx="6487886" cy="3003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Познавательный маршрут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это путь, проложенный по всему содержанию, если вы выполняете конкретное задание или ищете содержание для определённой цели. Путь, ведущий к удовлетворению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конкретных познавательных потребностей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НСО/НСА и отдельных лиц.</a:t>
            </a:r>
          </a:p>
        </p:txBody>
      </p:sp>
    </p:spTree>
    <p:extLst>
      <p:ext uri="{BB962C8B-B14F-4D97-AF65-F5344CB8AC3E}">
        <p14:creationId xmlns:p14="http://schemas.microsoft.com/office/powerpoint/2010/main" val="16770721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5F09B6-B5C5-7543-A679-1B7E86034A3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85334B4-F985-DF41-A6C4-1E14AF007C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94883" y="2049571"/>
            <a:ext cx="7804727" cy="3001400"/>
          </a:xfrm>
          <a:prstGeom prst="wedgeRoundRectCallout">
            <a:avLst>
              <a:gd name="adj1" fmla="val -2101"/>
              <a:gd name="adj2" fmla="val -92201"/>
              <a:gd name="adj3" fmla="val 16667"/>
            </a:avLst>
          </a:prstGeom>
          <a:solidFill>
            <a:srgbClr val="99CCFA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6631-A2EE-3549-8ED3-88FAA98F969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88846" y="2314991"/>
            <a:ext cx="7416799" cy="2020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На "Скаутском корабле" доступны такие форматы для работы: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Обычный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формат </a:t>
            </a:r>
            <a:r>
              <a:rPr lang="ru-RU" sz="2800" b="0" i="0" u="none" strike="noStrike" dirty="0" err="1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pdf</a:t>
            </a:r>
            <a:endParaRPr lang="ru-RU" sz="2800" b="0" i="0" u="none" strike="noStrike" dirty="0">
              <a:solidFill>
                <a:srgbClr val="ED7D31"/>
              </a:solidFill>
              <a:highlight>
                <a:srgbClr val="000000">
                  <a:alpha val="0"/>
                </a:srgbClr>
              </a:highlight>
              <a:ea typeface="Verdana"/>
              <a:cs typeface="Futura Medium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формат </a:t>
            </a:r>
            <a:r>
              <a:rPr lang="ru-RU" sz="2800" b="0" i="0" u="none" strike="noStrike" dirty="0" err="1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ePUB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для смартфонов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 err="1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Mobi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формат для планшетов, </a:t>
            </a:r>
            <a:r>
              <a:rPr lang="ru-RU" sz="2800" b="0" i="0" u="none" strike="noStrike" dirty="0" err="1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IPad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и электронных книг</a:t>
            </a:r>
          </a:p>
        </p:txBody>
      </p:sp>
    </p:spTree>
    <p:extLst>
      <p:ext uri="{BB962C8B-B14F-4D97-AF65-F5344CB8AC3E}">
        <p14:creationId xmlns:p14="http://schemas.microsoft.com/office/powerpoint/2010/main" val="14962454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A5EDDE0-C18D-CC4C-AB09-6E00032479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59657"/>
            <a:ext cx="12192000" cy="7017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15290" y="3349171"/>
            <a:ext cx="6782009" cy="2591670"/>
          </a:xfrm>
          <a:prstGeom prst="wedgeRoundRectCallout">
            <a:avLst>
              <a:gd name="adj1" fmla="val 73931"/>
              <a:gd name="adj2" fmla="val -9051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20092" y="3429000"/>
            <a:ext cx="6583680" cy="2511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4000"/>
              </a:lnSpc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Машинный перевод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содержания осуществляется на французский, испанский, арабский и русский языки. </a:t>
            </a:r>
          </a:p>
          <a:p>
            <a:pPr>
              <a:lnSpc>
                <a:spcPct val="114000"/>
              </a:lnSpc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Ознакомительное видео с субтитрами и </a:t>
            </a:r>
            <a:r>
              <a:rPr lang="ru-RU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переведённый </a:t>
            </a:r>
            <a:r>
              <a:rPr lang="ru-RU" sz="2800">
                <a:solidFill>
                  <a:srgbClr val="7030A0"/>
                </a:solidFill>
                <a:ea typeface="Verdana"/>
                <a:cs typeface="Futura Medium"/>
              </a:rPr>
              <a:t>викторина</a:t>
            </a:r>
            <a:r>
              <a:rPr lang="ru-RU" sz="280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.</a:t>
            </a:r>
            <a:endParaRPr lang="ru-RU" sz="2800" b="0" i="0" u="none" strike="noStrike" dirty="0">
              <a:solidFill>
                <a:srgbClr val="7030A0"/>
              </a:solidFill>
              <a:highlight>
                <a:srgbClr val="000000">
                  <a:alpha val="0"/>
                </a:srgbClr>
              </a:highlight>
              <a:ea typeface="Verdana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15025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78B6697-45DA-154D-AAF6-B3AD1DBDD2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9278" y="1968137"/>
            <a:ext cx="6149100" cy="2995724"/>
          </a:xfrm>
          <a:prstGeom prst="wedgeRoundRectCallout">
            <a:avLst>
              <a:gd name="adj1" fmla="val 69115"/>
              <a:gd name="adj2" fmla="val 50502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9270" y="2173079"/>
            <a:ext cx="5751114" cy="2511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Толковый словарь для пользователей вне Скаутинга содержит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более 50 ключевых слов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, и поможет им лучше понять, как мы ведём дела наших взрослых</a:t>
            </a:r>
            <a:r>
              <a:rPr lang="en-US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/волонтёров в Скаутинге. </a:t>
            </a:r>
          </a:p>
        </p:txBody>
      </p:sp>
    </p:spTree>
    <p:extLst>
      <p:ext uri="{BB962C8B-B14F-4D97-AF65-F5344CB8AC3E}">
        <p14:creationId xmlns:p14="http://schemas.microsoft.com/office/powerpoint/2010/main" val="15243900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5B898E3-6F59-3A42-B29D-6AE4B2F8BF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36025" y="1872343"/>
            <a:ext cx="6749477" cy="3088572"/>
          </a:xfrm>
          <a:prstGeom prst="wedgeRoundRectCallout">
            <a:avLst>
              <a:gd name="adj1" fmla="val 64969"/>
              <a:gd name="adj2" fmla="val 51540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26647" y="1916834"/>
            <a:ext cx="6458855" cy="2511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Раздел "Часто задаваемые вопросы" предлагает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25 наиболее часто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задаваемых постоянными пользователям вопросов. Дополнительные вопросы могут быть направлены с электронной почты пользователя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7328393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/>
        </p:blipFill>
        <p:spPr>
          <a:xfrm>
            <a:off x="0" y="1931"/>
            <a:ext cx="12192000" cy="28956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81331" y="3360075"/>
            <a:ext cx="7197106" cy="3003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4000"/>
              </a:lnSpc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Вопросы, ответы, комментарии, идеи</a:t>
            </a:r>
          </a:p>
          <a:p>
            <a:pPr marL="457200" indent="-457200" rtl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Я хочу прояснить или лучше понять...</a:t>
            </a:r>
          </a:p>
          <a:p>
            <a:pPr marL="457200" indent="-457200" rtl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Мне нужно...</a:t>
            </a:r>
          </a:p>
          <a:p>
            <a:pPr marL="457200" indent="-457200" rtl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Я хочу прокомментировать...</a:t>
            </a:r>
          </a:p>
          <a:p>
            <a:pPr marL="457200" indent="-457200" rtl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У меня есть идея на будущее...</a:t>
            </a:r>
          </a:p>
          <a:p>
            <a:pPr marL="457200" indent="-457200" rtl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56574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/>
        </p:blipFill>
        <p:spPr>
          <a:xfrm>
            <a:off x="0" y="1931"/>
            <a:ext cx="12192000" cy="28956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29394" y="3360075"/>
            <a:ext cx="7349043" cy="3108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Ценное заявление</a:t>
            </a:r>
          </a:p>
          <a:p>
            <a:pPr algn="ctr"/>
            <a:endParaRPr lang="en-GB" sz="2800" dirty="0">
              <a:solidFill>
                <a:schemeClr val="accent2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Что бы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вы рассказали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о "Скаутском корабле" первому встречному?</a:t>
            </a:r>
            <a:b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</a:br>
            <a:endParaRPr lang="en-GB" sz="2800" dirty="0">
              <a:solidFill>
                <a:srgbClr val="7030A0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Как бы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вы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поделились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этой информацией с НСО/НСА?</a:t>
            </a:r>
          </a:p>
        </p:txBody>
      </p:sp>
    </p:spTree>
    <p:extLst>
      <p:ext uri="{BB962C8B-B14F-4D97-AF65-F5344CB8AC3E}">
        <p14:creationId xmlns:p14="http://schemas.microsoft.com/office/powerpoint/2010/main" val="15617665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3FBF9-9915-074F-9E89-65B839738F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61" y="-1"/>
            <a:ext cx="12191998" cy="6857999"/>
          </a:xfrm>
          <a:prstGeom prst="rect">
            <a:avLst/>
          </a:prstGeom>
        </p:spPr>
      </p:pic>
      <p:pic>
        <p:nvPicPr>
          <p:cNvPr id="11" name="Online Media 10" descr="Scoutship">
            <a:hlinkClick r:id="" action="ppaction://media"/>
            <a:extLst>
              <a:ext uri="{FF2B5EF4-FFF2-40B4-BE49-F238E27FC236}">
                <a16:creationId xmlns:a16="http://schemas.microsoft.com/office/drawing/2014/main" id="{02075CBC-167A-D648-B8FB-8396D8A0D7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5638" y="1261242"/>
            <a:ext cx="9221520" cy="51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9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/>
        </p:blipFill>
        <p:spPr>
          <a:xfrm>
            <a:off x="0" y="1931"/>
            <a:ext cx="12192000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5085" y="3184442"/>
            <a:ext cx="11001829" cy="3016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-RU" sz="40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Спасибо!</a:t>
            </a:r>
          </a:p>
          <a:p>
            <a:pPr algn="ctr"/>
            <a:endParaRPr lang="en-GB" sz="2000" dirty="0">
              <a:solidFill>
                <a:schemeClr val="accent2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 rtl="0"/>
            <a:r>
              <a:rPr lang="ru-RU" sz="3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  <a:hlinkClick r:id="rId6"/>
              </a:rPr>
              <a:t>http://scoutship.scout.org/home</a:t>
            </a:r>
            <a:endParaRPr lang="en-GB" sz="3600" dirty="0">
              <a:solidFill>
                <a:srgbClr val="7030A0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endParaRPr lang="en-GB" sz="1400" dirty="0">
              <a:solidFill>
                <a:srgbClr val="7030A0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 rtl="0"/>
            <a:r>
              <a:rPr lang="ru-RU" sz="3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  <a:hlinkClick r:id="rId7"/>
              </a:rPr>
              <a:t>https://services.scout.org/service/3</a:t>
            </a:r>
            <a:endParaRPr lang="en-GB" sz="3600" dirty="0">
              <a:solidFill>
                <a:srgbClr val="7030A0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endParaRPr lang="en-GB" sz="2000" dirty="0">
              <a:solidFill>
                <a:srgbClr val="7030A0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 rtl="0"/>
            <a:r>
              <a:rPr lang="ru-RU" sz="24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</a:rPr>
              <a:t>scoutship@scout.org</a:t>
            </a:r>
            <a:endParaRPr lang="en-GB" sz="2400" dirty="0">
              <a:solidFill>
                <a:schemeClr val="accent2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74487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/>
        </p:blipFill>
        <p:spPr>
          <a:xfrm>
            <a:off x="0" y="1931"/>
            <a:ext cx="12192000" cy="28956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62125" y="3202264"/>
            <a:ext cx="8505825" cy="3522386"/>
          </a:xfrm>
          <a:prstGeom prst="wedgeRoundRectCallout">
            <a:avLst>
              <a:gd name="adj1" fmla="val -3775"/>
              <a:gd name="adj2" fmla="val -74682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00250" y="3379125"/>
            <a:ext cx="8077200" cy="3108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Новый всеобъемлющий интернет-ресурс Всемирного Скаутинга.</a:t>
            </a:r>
          </a:p>
          <a:p>
            <a:pPr algn="ctr" rtl="0"/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"Скаутский корабль" будет оказывать поддержку НСО/НСА в том, чтобы ориентироваться в </a:t>
            </a: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важной области ведения дел взрослых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, чтобы в конечном итоге обеспечить успешное осуществление соответствующей программы для молодых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9455481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105" y="2570162"/>
            <a:ext cx="8157688" cy="3975544"/>
          </a:xfrm>
          <a:prstGeom prst="wedgeRoundRectCallout">
            <a:avLst>
              <a:gd name="adj1" fmla="val -41259"/>
              <a:gd name="adj2" fmla="val -7361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97697" y="2716100"/>
            <a:ext cx="7762504" cy="3668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Поддерживает более эффективное ведение дел взрослых в Скаутинге.</a:t>
            </a:r>
          </a:p>
          <a:p>
            <a:pPr marL="285750" indent="-2857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Поддерживает реализацию Молодёжной программы </a:t>
            </a:r>
          </a:p>
          <a:p>
            <a:pPr marL="285750" indent="-2857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Выстраивает качественное лидерство, </a:t>
            </a:r>
          </a:p>
          <a:p>
            <a:pPr marL="285750" indent="-2857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Поддерживает организационные структуры, и </a:t>
            </a:r>
          </a:p>
          <a:p>
            <a:pPr marL="285750" indent="-2857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7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Создает позитивный опыт у взрослых волонтёров.</a:t>
            </a:r>
            <a:endParaRPr lang="en-GB" sz="2700" dirty="0">
              <a:solidFill>
                <a:srgbClr val="7030A0"/>
              </a:solidFill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10141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6722" y="2743076"/>
            <a:ext cx="7804727" cy="3846277"/>
          </a:xfrm>
          <a:prstGeom prst="wedgeRoundRectCallout">
            <a:avLst>
              <a:gd name="adj1" fmla="val -1171"/>
              <a:gd name="adj2" fmla="val -718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50685" y="2919069"/>
            <a:ext cx="7416799" cy="3494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96000" rtl="0">
              <a:lnSpc>
                <a:spcPct val="114000"/>
              </a:lnSpc>
            </a:pP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Содержание и стиль работы в Скаутинге в равной степени касаются как </a:t>
            </a:r>
            <a:r>
              <a:rPr lang="ru-RU" sz="26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лидерских команд НСО/НСА, 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так и </a:t>
            </a:r>
            <a:r>
              <a:rPr lang="ru-RU" sz="26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взрослых в Скаутинге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. Мы также призываем </a:t>
            </a:r>
            <a:r>
              <a:rPr lang="ru-RU" sz="26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роверов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присоединиться к этим изысканиям для их личностного роста в движении. И последнее, но не менее важное: мы стремимся оказывать поддержку </a:t>
            </a:r>
            <a:r>
              <a:rPr lang="ru-RU" sz="26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внешней аудитории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3739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557ED8-C70D-8243-9D41-6D7963F705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alphaModFix amt="38000"/>
          </a:blip>
          <a:stretch>
            <a:fillRect/>
          </a:stretch>
        </p:blipFill>
        <p:spPr>
          <a:xfrm>
            <a:off x="0" y="0"/>
            <a:ext cx="12190476" cy="2322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D20FCC-A1CD-F845-BB2E-D86442856B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2322286"/>
            <a:ext cx="12188952" cy="4535714"/>
          </a:xfrm>
          <a:prstGeom prst="rect">
            <a:avLst/>
          </a:prstGeom>
          <a:solidFill>
            <a:srgbClr val="622D9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AE9E09A-7000-D645-B328-8F55D981CB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1924" y="2467303"/>
            <a:ext cx="8429625" cy="4141515"/>
          </a:xfrm>
          <a:prstGeom prst="wedgeRoundRectCallout">
            <a:avLst>
              <a:gd name="adj1" fmla="val -11188"/>
              <a:gd name="adj2" fmla="val -88574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B2C67-6B4E-C742-8B3C-9986E0FAAD9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33400" y="2642233"/>
            <a:ext cx="7962899" cy="3003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Ваш стиль пользователя "Скаутского корабля" может быть как у: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600" b="0" i="0" u="none" strike="noStrike" dirty="0" err="1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сёрфера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, то есть "бегущего" по содержимому,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6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ныряльщика маской и трубкой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, не </a:t>
            </a:r>
            <a:r>
              <a:rPr lang="ru-RU" sz="2600" b="0" i="0" u="none" strike="noStrike" dirty="0" err="1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заныривающего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глубоко, или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настоящего </a:t>
            </a:r>
            <a:r>
              <a:rPr lang="ru-RU" sz="26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дайвера</a:t>
            </a:r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, глубоко погружающегося в содержание.</a:t>
            </a:r>
          </a:p>
          <a:p>
            <a:pPr rtl="0"/>
            <a:r>
              <a:rPr lang="ru-RU" sz="26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Доступен короткий тест, чтобы определить, каким пользователем "Скаутского корабля" являетесь вы.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D69A8E1-C5DC-434A-A0CF-64C0921ADE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770" y="4119667"/>
            <a:ext cx="2489151" cy="2489151"/>
          </a:xfrm>
          <a:prstGeom prst="rect">
            <a:avLst/>
          </a:prstGeom>
        </p:spPr>
      </p:pic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99A6277-65C6-B145-9DD1-BCBA78C5CB2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32" y="2738333"/>
            <a:ext cx="2392157" cy="239215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C8D8249-F35F-E847-8E6B-E3DBA3D0CD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103" y="1161143"/>
            <a:ext cx="1880814" cy="18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67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302C36-AF49-6148-89D5-9E98007965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0" y="0"/>
            <a:ext cx="12192000" cy="7159888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53065" y="2570162"/>
            <a:ext cx="7804727" cy="3975781"/>
          </a:xfrm>
          <a:prstGeom prst="wedgeRoundRectCallout">
            <a:avLst>
              <a:gd name="adj1" fmla="val -47849"/>
              <a:gd name="adj2" fmla="val -736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39772" y="2877009"/>
            <a:ext cx="7460342" cy="3539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Вдохновение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- исследуйте назначение Скаутинга и наше историческое прошлое;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Быть звездой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узнайте, как можно личностно развиваться через </a:t>
            </a:r>
            <a:r>
              <a:rPr lang="ru-RU" sz="2800" b="0" i="0" u="none" strike="noStrike" dirty="0" err="1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волонтёрство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 и в течение жизненного цикла взрослых в Скаутинге;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Открытие дверей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узнайте все о наборе взрослых, лидерстве в Скаутинге и сохранении мотивации;</a:t>
            </a:r>
          </a:p>
        </p:txBody>
      </p:sp>
    </p:spTree>
    <p:extLst>
      <p:ext uri="{BB962C8B-B14F-4D97-AF65-F5344CB8AC3E}">
        <p14:creationId xmlns:p14="http://schemas.microsoft.com/office/powerpoint/2010/main" val="298861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10114" y="2731703"/>
            <a:ext cx="7804727" cy="3494926"/>
          </a:xfrm>
          <a:prstGeom prst="wedgeRoundRectCallout">
            <a:avLst>
              <a:gd name="adj1" fmla="val 30815"/>
              <a:gd name="adj2" fmla="val -6676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82306" y="3032421"/>
            <a:ext cx="7460342" cy="2677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Установление связей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понять связь между "Взрослыми в Скаутинге" и другими требованиями нашего Движения;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Движение вперёд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узнайте, как последовательно достигать успеха в вашей работе/роли/должности в Скаутинге ради своего личностного развития;</a:t>
            </a:r>
          </a:p>
        </p:txBody>
      </p:sp>
    </p:spTree>
    <p:extLst>
      <p:ext uri="{BB962C8B-B14F-4D97-AF65-F5344CB8AC3E}">
        <p14:creationId xmlns:p14="http://schemas.microsoft.com/office/powerpoint/2010/main" val="4257176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BEDB667-400A-7545-8A01-94724BC8CE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5430" y="696686"/>
            <a:ext cx="8168640" cy="2952901"/>
          </a:xfrm>
          <a:prstGeom prst="wedgeRoundRectCallout">
            <a:avLst>
              <a:gd name="adj1" fmla="val 18355"/>
              <a:gd name="adj2" fmla="val 66855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11416-1681-E440-A0D0-8004E0E0C2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280" y="846502"/>
            <a:ext cx="7823200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Молоток и гвозди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набор инструментов, необходимых для развития взрослого человека,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Тренинг 101 </a:t>
            </a:r>
            <a:r>
              <a:rPr lang="ru-RU" sz="2800" b="0" i="0" u="none" strike="noStrike" dirty="0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ea typeface="Verdana"/>
                <a:cs typeface="Futura Medium"/>
              </a:rPr>
              <a:t>- найдите лучшие образцы упражнений, тренингов и советы, которые помогут повысить уровень лидерства и вовлеченности в Скаутинг.</a:t>
            </a:r>
          </a:p>
        </p:txBody>
      </p:sp>
    </p:spTree>
    <p:extLst>
      <p:ext uri="{BB962C8B-B14F-4D97-AF65-F5344CB8AC3E}">
        <p14:creationId xmlns:p14="http://schemas.microsoft.com/office/powerpoint/2010/main" val="37361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11.14"/>
  <p:tag name="AS_TITLE" val="Aspose.Slides for .NET 4.0 Client Profile"/>
  <p:tag name="AS_VERSION" val="19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679</Words>
  <Application>Microsoft Macintosh PowerPoint</Application>
  <PresentationFormat>Widescreen</PresentationFormat>
  <Paragraphs>65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Запуск ресурса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launch</dc:title>
  <dc:creator>Tadej Pugelj</dc:creator>
  <cp:lastModifiedBy>Tadej Pugelj</cp:lastModifiedBy>
  <cp:revision>22</cp:revision>
  <dcterms:created xsi:type="dcterms:W3CDTF">2020-11-17T04:30:35Z</dcterms:created>
  <dcterms:modified xsi:type="dcterms:W3CDTF">2020-11-25T16:06:13Z</dcterms:modified>
</cp:coreProperties>
</file>