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8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3" r:id="rId19"/>
    <p:sldId id="272" r:id="rId20"/>
    <p:sldId id="27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599"/>
    <a:srgbClr val="6D009E"/>
    <a:srgbClr val="602599"/>
    <a:srgbClr val="E1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690FE-559F-4F52-B350-46AF6CDCA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6C61ED-6E5E-46ED-B683-5882C730C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59955A-BE5C-47A8-B0D2-96BBECB4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6D25E4-A1D0-4585-BF4D-3105C4F2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C39D65-F1DD-4874-B95C-48EC78C8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67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DEA66-8E87-45B7-B1E4-77EE050C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88F398-4974-48FF-BF53-DF4F9E253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3B6684-B745-4A82-A559-7EFA82B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6ED401-2B97-4196-A50B-5FEDC003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C6019B-FD31-422B-8F22-32ECE727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9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3565C5-6E75-4434-B2C1-1129F1B03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0A1051-9CC0-4F0E-B574-53BE7B039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1CD2F2-8504-4116-925E-E2BA9028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AF966C-0832-4ED0-905B-754A1100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5C0AF6-2E2B-4143-914D-1AA81D0C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DD0AA-D7B0-4F26-98BD-06E231FB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4644F8-57CC-4487-8188-C5DE8D325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DBF3CD-CFD5-40B3-8D2A-F96B9134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7E294A-12D9-4804-8F31-3FA84ACE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8FB3BC-7C7F-40DD-8023-BF667922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53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64EE3-3EF1-4FAD-9660-933FE48F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C4AFCE-6A7B-4854-B0A6-7347F90B4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5F39A2-69CC-4761-AC92-9EE9743A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766269-AD7B-4EA6-9D13-7B51A67A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F8A181-A41F-47AF-800A-FBF22947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08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047D1-1F70-4946-A6D3-1CA7A3F1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1161D0-4FF2-4A09-8186-42BDE97DA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1B1C9D-3232-4623-ACBE-EF155A267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27D47E-EABC-435B-B302-E37D05A2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213C68-44B7-4C5B-A45B-798DF264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604191-C03B-4344-BD49-08B5795E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53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9BF86-8F58-4CED-9D21-A5CD009C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10401D-FA0C-4D8B-A551-F6FF7B9A7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677F3C-8C72-4FCD-B6D8-55FBFEA9A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AB0EA9-AC6E-48DE-9E01-BFC22C4B5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B736F60-B3FA-42D4-88EE-0BB85569E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A7B95C6-6BCE-4208-A26B-B95106CC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A8549C-18EF-40CE-A966-7FE15626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BE1506-1CAB-44D2-A5F9-6E880D6B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03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AAABA-C412-41EA-AAAC-FAEA8E40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820DE3-4249-450F-A62F-C2AEE036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60D5C8-E40F-4329-87F4-4B8FF808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AD4186-183D-4161-AE16-C06F798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29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68CB9C-08A1-41B5-9479-0F7E2F78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4FE688-C468-4FF7-8B65-C5F3F31A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9A793B-E240-465A-A443-CB250829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21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0D25A-9B42-4562-98A5-642EBDC6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A9610-3CCC-4A7E-9E82-ECB85FBE1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B6D2EF-728F-44DE-BEFE-2729CC1B2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5DE8EC-C962-444B-8D67-1A928409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C5C62F-87F6-4A6E-B858-BB4CCF98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53DABF-50D2-4CDC-8D56-58AD9D1B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2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B6FD7-9731-440B-8A49-0FB7926E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85E3E5-412D-4BF2-AC79-52743179E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FC468F-5684-4A95-9284-172BE8CFD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A7F6C5-5191-4494-9D12-A8787896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4C40BA-E02C-4222-A5D9-7707CF92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357C04-F8BB-4A71-BC94-BE6FE50C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86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92741D2-01E9-4622-8115-42C971E0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7B003F-3BDD-4DC4-8F4D-54408CBE4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CB7D0-43DB-4278-B7FF-E85661688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6CF4-EDD7-4DE1-8D6C-8C076C6FF46D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C80136-20C4-456A-8FC4-91AA23B67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97715A-EEDE-49BE-89AF-C15666F46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DEB8-D57A-4774-AEB3-5F9B70A4E9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68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outship.scout.org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rvices.scout.org/service/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C2F0763-8B74-4D22-A7CB-553BDF5D0C7E}"/>
              </a:ext>
            </a:extLst>
          </p:cNvPr>
          <p:cNvGrpSpPr/>
          <p:nvPr/>
        </p:nvGrpSpPr>
        <p:grpSpPr>
          <a:xfrm>
            <a:off x="0" y="0"/>
            <a:ext cx="4981575" cy="6858000"/>
            <a:chOff x="0" y="0"/>
            <a:chExt cx="4981575" cy="6858000"/>
          </a:xfrm>
        </p:grpSpPr>
        <p:pic>
          <p:nvPicPr>
            <p:cNvPr id="1026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B2FEB851-37B3-4AFF-9F35-1129763C6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815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CF67AFD-4C9A-484A-88F9-05D2962ACD58}"/>
                </a:ext>
              </a:extLst>
            </p:cNvPr>
            <p:cNvSpPr txBox="1"/>
            <p:nvPr/>
          </p:nvSpPr>
          <p:spPr>
            <a:xfrm>
              <a:off x="0" y="3801329"/>
              <a:ext cx="4819426" cy="830997"/>
            </a:xfrm>
            <a:prstGeom prst="rect">
              <a:avLst/>
            </a:prstGeom>
            <a:solidFill>
              <a:srgbClr val="6025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</a:rPr>
                <a:t>Un compas pour les adultes bénévoles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C697454-2700-47F8-A783-596AD13BD376}"/>
                </a:ext>
              </a:extLst>
            </p:cNvPr>
            <p:cNvSpPr txBox="1"/>
            <p:nvPr/>
          </p:nvSpPr>
          <p:spPr>
            <a:xfrm>
              <a:off x="1054641" y="3424814"/>
              <a:ext cx="2872291" cy="369332"/>
            </a:xfrm>
            <a:prstGeom prst="rect">
              <a:avLst/>
            </a:prstGeom>
            <a:solidFill>
              <a:srgbClr val="6025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« Le vaisseau scout » 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BEE9ABA4-0769-4A72-A424-1E3C082B35A8}"/>
              </a:ext>
            </a:extLst>
          </p:cNvPr>
          <p:cNvSpPr txBox="1"/>
          <p:nvPr/>
        </p:nvSpPr>
        <p:spPr>
          <a:xfrm>
            <a:off x="5467575" y="639436"/>
            <a:ext cx="6094206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3600" b="0" i="0" u="none" strike="noStrike" dirty="0">
                <a:solidFill>
                  <a:srgbClr val="7030A0"/>
                </a:solidFill>
                <a:effectLst/>
                <a:latin typeface="Poppins"/>
              </a:rPr>
              <a:t>Lancement de l’outil</a:t>
            </a:r>
            <a:endParaRPr lang="fr-FR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fr-FR" b="0" dirty="0">
                <a:effectLst/>
              </a:rPr>
            </a:br>
            <a:r>
              <a:rPr lang="fr-FR" sz="1800" b="0" i="0" u="none" strike="noStrike" dirty="0">
                <a:solidFill>
                  <a:srgbClr val="ED7D31"/>
                </a:solidFill>
                <a:effectLst/>
                <a:latin typeface="Poppins"/>
              </a:rPr>
              <a:t>Région Européenne et Région Afrique</a:t>
            </a:r>
            <a:endParaRPr lang="fr-FR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ED7D31"/>
                </a:solidFill>
                <a:effectLst/>
                <a:latin typeface="Poppins"/>
              </a:rPr>
              <a:t>Saâd Zian et Raül Molina</a:t>
            </a:r>
            <a:endParaRPr lang="fr-FR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ED7D31"/>
                </a:solidFill>
                <a:effectLst/>
                <a:latin typeface="Poppins"/>
              </a:rPr>
              <a:t>24.11.20</a:t>
            </a:r>
            <a:endParaRPr lang="fr-FR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ED7D31"/>
                </a:solidFill>
                <a:effectLst/>
                <a:latin typeface="Poppins"/>
              </a:rPr>
              <a:t>Français</a:t>
            </a:r>
            <a:endParaRPr lang="fr-FR" b="0" dirty="0">
              <a:effectLst/>
            </a:endParaRPr>
          </a:p>
          <a:p>
            <a:br>
              <a:rPr lang="fr-FR" b="0" dirty="0">
                <a:effectLst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24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9D4126-4D5D-4EF4-980D-5F2B1ECDA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1717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CCE1B5D0-1E89-40DB-BF1B-4E5487F99A33}"/>
              </a:ext>
            </a:extLst>
          </p:cNvPr>
          <p:cNvSpPr/>
          <p:nvPr/>
        </p:nvSpPr>
        <p:spPr>
          <a:xfrm>
            <a:off x="7511202" y="4918253"/>
            <a:ext cx="4574302" cy="1796527"/>
          </a:xfrm>
          <a:prstGeom prst="wedgeRoundRectCallout">
            <a:avLst>
              <a:gd name="adj1" fmla="val -51087"/>
              <a:gd name="adj2" fmla="val -829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FFC000"/>
                </a:solidFill>
                <a:latin typeface="Poppins"/>
              </a:rPr>
              <a:t>Les fonctionnalités de « </a:t>
            </a:r>
            <a:r>
              <a:rPr lang="fr-FR" sz="1400" dirty="0" err="1">
                <a:solidFill>
                  <a:srgbClr val="FFC000"/>
                </a:solidFill>
                <a:latin typeface="Poppins"/>
              </a:rPr>
              <a:t>Scoutship</a:t>
            </a:r>
            <a:r>
              <a:rPr lang="fr-FR" sz="1400" dirty="0">
                <a:solidFill>
                  <a:srgbClr val="FFC000"/>
                </a:solidFill>
                <a:latin typeface="Poppins"/>
              </a:rPr>
              <a:t> » :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bg1"/>
                </a:solidFill>
                <a:effectLst/>
              </a:rPr>
              <a:t>Moteur de recherche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Navigation rapide du contenu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bg1"/>
                </a:solidFill>
                <a:effectLst/>
              </a:rPr>
              <a:t>Zone d’apprentissage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Parcours d’apprentissage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Formats différents pour la lecture en déplacement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bg1"/>
                </a:solidFill>
                <a:effectLst/>
              </a:rPr>
              <a:t>Traducteur automatique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Glossaire et FAQ</a:t>
            </a:r>
            <a:endParaRPr lang="fr-FR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151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9D4126-4D5D-4EF4-980D-5F2B1ECDA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1717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CCE1B5D0-1E89-40DB-BF1B-4E5487F99A33}"/>
              </a:ext>
            </a:extLst>
          </p:cNvPr>
          <p:cNvSpPr/>
          <p:nvPr/>
        </p:nvSpPr>
        <p:spPr>
          <a:xfrm>
            <a:off x="6684937" y="4850893"/>
            <a:ext cx="5152913" cy="1796527"/>
          </a:xfrm>
          <a:prstGeom prst="wedgeRoundRectCallout">
            <a:avLst>
              <a:gd name="adj1" fmla="val -47957"/>
              <a:gd name="adj2" fmla="val -157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La plupart du contenu est organisé en «</a:t>
            </a: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One-pagers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», ce qui le rend plus facile et plus rapide à lire. Cela permet une</a:t>
            </a:r>
            <a:r>
              <a:rPr lang="fr-FR" sz="1400" b="0" i="0" u="none" strike="noStrike" dirty="0">
                <a:solidFill>
                  <a:srgbClr val="7030A0"/>
                </a:solidFill>
                <a:effectLst/>
                <a:latin typeface="Poppins"/>
              </a:rPr>
              <a:t> </a:t>
            </a: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utilisation instantanée</a:t>
            </a:r>
            <a:r>
              <a:rPr lang="fr-FR" sz="1400" b="0" i="0" u="none" strike="noStrike" dirty="0">
                <a:solidFill>
                  <a:srgbClr val="ED7D31"/>
                </a:solidFill>
                <a:effectLst/>
                <a:latin typeface="Poppins"/>
              </a:rPr>
              <a:t> 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et obtenir la réponse à une question en </a:t>
            </a: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très peu de temps</a:t>
            </a:r>
            <a:r>
              <a:rPr lang="fr-FR" sz="1400" b="0" i="0" u="none" strike="noStrike" dirty="0">
                <a:solidFill>
                  <a:srgbClr val="7030A0"/>
                </a:solidFill>
                <a:effectLst/>
                <a:latin typeface="Poppins"/>
              </a:rPr>
              <a:t>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Le </a:t>
            </a:r>
            <a:r>
              <a:rPr lang="fr-FR" sz="1400" b="0" i="0" u="none" strike="noStrike" dirty="0" err="1">
                <a:solidFill>
                  <a:schemeClr val="bg1"/>
                </a:solidFill>
                <a:effectLst/>
                <a:latin typeface="Poppins"/>
              </a:rPr>
              <a:t>Scoutship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 peut être lu en un coup d’</a:t>
            </a:r>
            <a:r>
              <a:rPr lang="fr-FR" sz="1400" b="0" i="0" u="none" strike="noStrike" dirty="0" err="1">
                <a:solidFill>
                  <a:schemeClr val="bg1"/>
                </a:solidFill>
                <a:effectLst/>
                <a:latin typeface="Poppins"/>
              </a:rPr>
              <a:t>oeil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 ou sous forme d’une lecture courte en </a:t>
            </a:r>
            <a:r>
              <a:rPr lang="fr-FR" sz="1400" b="0" i="0" u="none" strike="noStrike" dirty="0">
                <a:solidFill>
                  <a:srgbClr val="ED7D31"/>
                </a:solidFill>
                <a:effectLst/>
                <a:latin typeface="Poppins"/>
              </a:rPr>
              <a:t>voyage</a:t>
            </a:r>
            <a:r>
              <a:rPr lang="fr-FR" sz="1400" b="0" i="0" u="none" strike="noStrike" dirty="0">
                <a:solidFill>
                  <a:srgbClr val="7030A0"/>
                </a:solidFill>
                <a:effectLst/>
                <a:latin typeface="Poppins"/>
              </a:rPr>
              <a:t>, </a:t>
            </a:r>
            <a:r>
              <a:rPr lang="fr-FR" sz="1400" b="0" i="0" u="none" strike="noStrike" dirty="0">
                <a:solidFill>
                  <a:srgbClr val="ED7D31"/>
                </a:solidFill>
                <a:effectLst/>
                <a:latin typeface="Poppins"/>
              </a:rPr>
              <a:t>en faisant la queue 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ou simplement en lors d’une courte pause.</a:t>
            </a:r>
            <a:endParaRPr lang="fr-FR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513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61C86EA-0914-4535-83F3-416C780D8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3" r="8240" b="3125"/>
          <a:stretch/>
        </p:blipFill>
        <p:spPr>
          <a:xfrm>
            <a:off x="-1" y="-1"/>
            <a:ext cx="12192001" cy="5883008"/>
          </a:xfrm>
          <a:prstGeom prst="rect">
            <a:avLst/>
          </a:prstGeom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4DF37962-45CF-4270-978D-B9394A071CC6}"/>
              </a:ext>
            </a:extLst>
          </p:cNvPr>
          <p:cNvSpPr/>
          <p:nvPr/>
        </p:nvSpPr>
        <p:spPr>
          <a:xfrm>
            <a:off x="7425369" y="4984743"/>
            <a:ext cx="4599767" cy="1796527"/>
          </a:xfrm>
          <a:prstGeom prst="wedgeRoundRectCallout">
            <a:avLst>
              <a:gd name="adj1" fmla="val -35129"/>
              <a:gd name="adj2" fmla="val -73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La Zone d'apprentissage 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est un élément du menu avec un contenu qui aide les utilisateurs à </a:t>
            </a: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mieux comprendre et soutenir 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les bénévoles grâce à un certain nombre de documents de politique et de soutien de l'OMMS relatifs aux priorités stratégiques et opérationnelles clés.</a:t>
            </a:r>
            <a:endParaRPr lang="fr-FR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880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3A6E94-AA61-4E67-A18C-469C2A141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47037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FE78675C-31B1-440A-BD76-921DD8B0230E}"/>
              </a:ext>
            </a:extLst>
          </p:cNvPr>
          <p:cNvSpPr/>
          <p:nvPr/>
        </p:nvSpPr>
        <p:spPr>
          <a:xfrm>
            <a:off x="7600721" y="4552739"/>
            <a:ext cx="4263527" cy="2178568"/>
          </a:xfrm>
          <a:prstGeom prst="wedgeRoundRectCallout">
            <a:avLst>
              <a:gd name="adj1" fmla="val -64761"/>
              <a:gd name="adj2" fmla="val -97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0" i="0" u="none" strike="noStrike" dirty="0">
                <a:solidFill>
                  <a:srgbClr val="FFC000"/>
                </a:solidFill>
                <a:effectLst/>
                <a:latin typeface="Poppins"/>
              </a:rPr>
              <a:t>Le parcours d’apprentissage,</a:t>
            </a:r>
            <a:r>
              <a:rPr lang="fr-FR" sz="1600" dirty="0">
                <a:solidFill>
                  <a:srgbClr val="7030A0"/>
                </a:solidFill>
                <a:latin typeface="Poppins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Poppins"/>
              </a:rPr>
              <a:t>est 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un chemin pour naviguer dans le contenu, lorsque vous effectuez une tâche particulière ou recherchez un contenu dans un but spécifique. C’est aussi un chemin pour suivre les</a:t>
            </a:r>
            <a:r>
              <a:rPr lang="fr-FR" sz="1600" b="0" i="0" u="none" strike="noStrike" dirty="0">
                <a:solidFill>
                  <a:srgbClr val="7030A0"/>
                </a:solidFill>
                <a:effectLst/>
                <a:latin typeface="Poppins"/>
              </a:rPr>
              <a:t> </a:t>
            </a:r>
            <a:r>
              <a:rPr lang="fr-FR" sz="1600" b="0" i="0" u="none" strike="noStrike" dirty="0">
                <a:solidFill>
                  <a:srgbClr val="FFC000"/>
                </a:solidFill>
                <a:effectLst/>
                <a:latin typeface="Poppins"/>
              </a:rPr>
              <a:t>besoins d'apprentissage 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spécifiques de l'OSN / ANS et des individus.</a:t>
            </a:r>
            <a:endParaRPr lang="fr-FR" sz="1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269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F1E158-777E-41DD-A6F2-2305FBB39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34357"/>
          </a:xfrm>
          <a:prstGeom prst="rect">
            <a:avLst/>
          </a:prstGeom>
        </p:spPr>
      </p:pic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6F9CB62B-8D49-4922-BB83-925C2D4812A2}"/>
              </a:ext>
            </a:extLst>
          </p:cNvPr>
          <p:cNvSpPr/>
          <p:nvPr/>
        </p:nvSpPr>
        <p:spPr>
          <a:xfrm>
            <a:off x="7722824" y="4715220"/>
            <a:ext cx="4307595" cy="2016086"/>
          </a:xfrm>
          <a:prstGeom prst="wedgeRoundRectCallout">
            <a:avLst>
              <a:gd name="adj1" fmla="val -79401"/>
              <a:gd name="adj2" fmla="val -653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« </a:t>
            </a:r>
            <a:r>
              <a:rPr lang="fr-FR" sz="1600" b="0" i="0" u="none" strike="noStrike" dirty="0" err="1">
                <a:solidFill>
                  <a:schemeClr val="bg1"/>
                </a:solidFill>
                <a:effectLst/>
                <a:latin typeface="Poppins"/>
              </a:rPr>
              <a:t>Scoutship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 en déplacement » est désormais disponible en: </a:t>
            </a:r>
            <a:endParaRPr lang="fr-FR" sz="1600" b="0" dirty="0">
              <a:solidFill>
                <a:schemeClr val="bg1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ED7D31"/>
                </a:solidFill>
                <a:effectLst/>
                <a:latin typeface="Poppins"/>
              </a:rPr>
              <a:t> </a:t>
            </a:r>
            <a:r>
              <a:rPr lang="fr-FR" sz="1600" b="0" i="0" u="none" strike="noStrike" dirty="0">
                <a:solidFill>
                  <a:srgbClr val="FFC000"/>
                </a:solidFill>
                <a:effectLst/>
                <a:latin typeface="Poppins"/>
              </a:rPr>
              <a:t>Format PDF</a:t>
            </a:r>
            <a:endParaRPr lang="fr-FR" sz="1600" b="0" i="0" u="none" strike="noStrike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ED7D31"/>
                </a:solidFill>
                <a:effectLst/>
                <a:latin typeface="Poppins"/>
              </a:rPr>
              <a:t> </a:t>
            </a:r>
            <a:r>
              <a:rPr lang="fr-FR" sz="1600" b="0" i="0" u="none" strike="noStrike" dirty="0">
                <a:solidFill>
                  <a:srgbClr val="FFC000"/>
                </a:solidFill>
                <a:effectLst/>
                <a:latin typeface="Poppins"/>
              </a:rPr>
              <a:t>Format </a:t>
            </a:r>
            <a:r>
              <a:rPr lang="fr-FR" sz="1600" b="0" i="0" u="none" strike="noStrike" dirty="0" err="1">
                <a:solidFill>
                  <a:srgbClr val="FFC000"/>
                </a:solidFill>
                <a:effectLst/>
                <a:latin typeface="Poppins"/>
              </a:rPr>
              <a:t>ePUB</a:t>
            </a:r>
            <a:r>
              <a:rPr lang="fr-FR" sz="1600" b="0" i="0" u="none" strike="noStrike" dirty="0">
                <a:solidFill>
                  <a:srgbClr val="FFC000"/>
                </a:solidFill>
                <a:effectLst/>
                <a:latin typeface="Poppins"/>
              </a:rPr>
              <a:t> 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pour les  smartphones</a:t>
            </a:r>
            <a:endParaRPr lang="fr-FR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ED7D31"/>
                </a:solidFill>
                <a:effectLst/>
                <a:latin typeface="Poppins"/>
              </a:rPr>
              <a:t> </a:t>
            </a:r>
            <a:r>
              <a:rPr lang="fr-FR" sz="1600" b="0" i="0" u="none" strike="noStrike" dirty="0">
                <a:solidFill>
                  <a:srgbClr val="FFC000"/>
                </a:solidFill>
                <a:effectLst/>
                <a:latin typeface="Poppins"/>
              </a:rPr>
              <a:t>Format </a:t>
            </a:r>
            <a:r>
              <a:rPr lang="fr-FR" sz="1600" b="0" i="0" u="none" strike="noStrike" dirty="0" err="1">
                <a:solidFill>
                  <a:srgbClr val="FFC000"/>
                </a:solidFill>
                <a:effectLst/>
                <a:latin typeface="Poppins"/>
              </a:rPr>
              <a:t>Mobi</a:t>
            </a:r>
            <a:r>
              <a:rPr lang="fr-FR" sz="1600" b="0" i="0" u="none" strike="noStrike" dirty="0">
                <a:solidFill>
                  <a:srgbClr val="FFC000"/>
                </a:solidFill>
                <a:effectLst/>
                <a:latin typeface="Poppins"/>
              </a:rPr>
              <a:t> 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pour tablettes, iPads et Kindle</a:t>
            </a:r>
            <a:endParaRPr lang="fr-FR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5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39B5FF0-C91E-4C42-B0EB-E6C2171F8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32"/>
          <a:stretch/>
        </p:blipFill>
        <p:spPr>
          <a:xfrm>
            <a:off x="0" y="0"/>
            <a:ext cx="12192000" cy="4792337"/>
          </a:xfrm>
          <a:prstGeom prst="rect">
            <a:avLst/>
          </a:prstGeom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B48D41B3-01AD-4BF7-9427-E636A7AAE983}"/>
              </a:ext>
            </a:extLst>
          </p:cNvPr>
          <p:cNvSpPr/>
          <p:nvPr/>
        </p:nvSpPr>
        <p:spPr>
          <a:xfrm>
            <a:off x="8394853" y="4792337"/>
            <a:ext cx="3558448" cy="1432193"/>
          </a:xfrm>
          <a:prstGeom prst="wedgeRoundRectCallout">
            <a:avLst>
              <a:gd name="adj1" fmla="val -44671"/>
              <a:gd name="adj2" fmla="val -1736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0" i="0" u="none" strike="noStrike" dirty="0">
                <a:solidFill>
                  <a:srgbClr val="FFC000"/>
                </a:solidFill>
                <a:effectLst/>
                <a:latin typeface="Poppins"/>
              </a:rPr>
              <a:t>Traduction automatique  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du contenu en Français, Espagnol, Arabe et Russe. La </a:t>
            </a:r>
            <a:r>
              <a:rPr lang="fr-FR" sz="1600" b="0" i="0" u="none" strike="noStrike" dirty="0" err="1">
                <a:solidFill>
                  <a:schemeClr val="bg1"/>
                </a:solidFill>
                <a:effectLst/>
                <a:latin typeface="Poppins"/>
              </a:rPr>
              <a:t>video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 d’introduction est sous-titrée et le </a:t>
            </a:r>
            <a:r>
              <a:rPr lang="fr-FR" sz="1600" dirty="0">
                <a:solidFill>
                  <a:schemeClr val="bg1"/>
                </a:solidFill>
                <a:latin typeface="Poppins"/>
              </a:rPr>
              <a:t>quiz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 est traduits.</a:t>
            </a:r>
            <a:endParaRPr lang="fr-FR" sz="1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357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9D4126-4D5D-4EF4-980D-5F2B1ECDA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1717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CCE1B5D0-1E89-40DB-BF1B-4E5487F99A33}"/>
              </a:ext>
            </a:extLst>
          </p:cNvPr>
          <p:cNvSpPr/>
          <p:nvPr/>
        </p:nvSpPr>
        <p:spPr>
          <a:xfrm>
            <a:off x="8649851" y="5071230"/>
            <a:ext cx="3442997" cy="1704143"/>
          </a:xfrm>
          <a:prstGeom prst="wedgeRoundRectCallout">
            <a:avLst>
              <a:gd name="adj1" fmla="val -72120"/>
              <a:gd name="adj2" fmla="val -1493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Un glossaire pour les utilisateurs extérieurs au Scoutisme propose </a:t>
            </a:r>
            <a:r>
              <a:rPr lang="fr-FR" sz="1600" b="0" i="0" u="none" strike="noStrike" dirty="0">
                <a:solidFill>
                  <a:srgbClr val="ED7D31"/>
                </a:solidFill>
                <a:effectLst/>
                <a:latin typeface="Poppins"/>
              </a:rPr>
              <a:t>plus de 50 mots clés 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pour les aider à mieux comprendre comment nous gérons nos adultes  bénévoles.</a:t>
            </a:r>
            <a:endParaRPr lang="fr-FR" sz="1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134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9D4126-4D5D-4EF4-980D-5F2B1ECDA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1717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CCE1B5D0-1E89-40DB-BF1B-4E5487F99A33}"/>
              </a:ext>
            </a:extLst>
          </p:cNvPr>
          <p:cNvSpPr/>
          <p:nvPr/>
        </p:nvSpPr>
        <p:spPr>
          <a:xfrm>
            <a:off x="8649851" y="5071230"/>
            <a:ext cx="3442997" cy="1704143"/>
          </a:xfrm>
          <a:prstGeom prst="wedgeRoundRectCallout">
            <a:avLst>
              <a:gd name="adj1" fmla="val -51001"/>
              <a:gd name="adj2" fmla="val -1467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La section Foire aux questions propose </a:t>
            </a:r>
            <a:r>
              <a:rPr lang="fr-FR" sz="1600" b="0" i="0" u="none" strike="noStrike" dirty="0">
                <a:solidFill>
                  <a:srgbClr val="FFC000"/>
                </a:solidFill>
                <a:effectLst/>
                <a:latin typeface="Poppins"/>
              </a:rPr>
              <a:t>25 questions les plus fréquentes </a:t>
            </a: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des utilisateurs. Des questions supplémentaires peuvent être envoyées via l'e-mail de la plateforme.</a:t>
            </a:r>
            <a:endParaRPr lang="fr-FR" sz="1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5693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0E9705C-70D3-4B9A-BFF8-70E56C720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81"/>
          <a:stretch/>
        </p:blipFill>
        <p:spPr>
          <a:xfrm>
            <a:off x="0" y="1"/>
            <a:ext cx="12192000" cy="2996588"/>
          </a:xfrm>
          <a:prstGeom prst="rect">
            <a:avLst/>
          </a:prstGeom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A7B516F9-171F-4BA5-8192-2F1C383986B9}"/>
              </a:ext>
            </a:extLst>
          </p:cNvPr>
          <p:cNvSpPr/>
          <p:nvPr/>
        </p:nvSpPr>
        <p:spPr>
          <a:xfrm>
            <a:off x="3512177" y="4449491"/>
            <a:ext cx="3980330" cy="1883003"/>
          </a:xfrm>
          <a:prstGeom prst="wedgeRoundRectCallout">
            <a:avLst>
              <a:gd name="adj1" fmla="val 13738"/>
              <a:gd name="adj2" fmla="val -150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rgbClr val="FFC000"/>
                </a:solidFill>
                <a:effectLst/>
                <a:latin typeface="Poppins"/>
              </a:rPr>
              <a:t>Questions, réponses, commentaires, idées </a:t>
            </a:r>
            <a:endParaRPr lang="fr-FR" sz="1600" b="0" dirty="0">
              <a:solidFill>
                <a:srgbClr val="FFC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Je souhaite clarifier ou mieux comprendre… </a:t>
            </a:r>
            <a:endParaRPr lang="fr-FR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J’ai besoin de …</a:t>
            </a:r>
            <a:endParaRPr lang="fr-FR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Je veux commenter …</a:t>
            </a:r>
            <a:endParaRPr lang="fr-FR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J’ai une idée pour l’avenir …</a:t>
            </a:r>
            <a:endParaRPr lang="fr-FR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Poppins"/>
              </a:rPr>
              <a:t>…</a:t>
            </a:r>
            <a:endParaRPr lang="fr-FR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6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0E9705C-70D3-4B9A-BFF8-70E56C720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81"/>
          <a:stretch/>
        </p:blipFill>
        <p:spPr>
          <a:xfrm>
            <a:off x="0" y="1"/>
            <a:ext cx="12192000" cy="29965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1BC03A6-4478-422B-B6CB-8F9C0447ED41}"/>
              </a:ext>
            </a:extLst>
          </p:cNvPr>
          <p:cNvSpPr txBox="1"/>
          <p:nvPr/>
        </p:nvSpPr>
        <p:spPr>
          <a:xfrm>
            <a:off x="3047082" y="3249523"/>
            <a:ext cx="609783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3200" b="0" i="0" u="none" strike="noStrike" dirty="0">
                <a:solidFill>
                  <a:srgbClr val="ED7D31"/>
                </a:solidFill>
                <a:effectLst/>
                <a:latin typeface="Poppins"/>
              </a:rPr>
              <a:t>Merci beaucoup !</a:t>
            </a:r>
            <a:endParaRPr lang="fr-FR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fr-FR" sz="2800" b="0" dirty="0">
                <a:effectLst/>
              </a:rPr>
            </a:br>
            <a:r>
              <a:rPr lang="fr-FR" sz="2800" b="0" i="0" u="sng" strike="noStrike" dirty="0">
                <a:solidFill>
                  <a:srgbClr val="0563C1"/>
                </a:solidFill>
                <a:effectLst/>
                <a:latin typeface="Poppins"/>
                <a:hlinkClick r:id="rId3"/>
              </a:rPr>
              <a:t>http://scoutship.scout.org/home</a:t>
            </a:r>
            <a:endParaRPr lang="fr-FR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fr-FR" sz="2800" b="0" dirty="0">
                <a:effectLst/>
              </a:rPr>
            </a:br>
            <a:r>
              <a:rPr lang="fr-FR" sz="2800" b="0" i="0" u="sng" strike="noStrike" dirty="0">
                <a:solidFill>
                  <a:srgbClr val="0563C1"/>
                </a:solidFill>
                <a:effectLst/>
                <a:latin typeface="Poppins"/>
                <a:hlinkClick r:id="rId4"/>
              </a:rPr>
              <a:t>https://services.scout.org/service/3</a:t>
            </a:r>
            <a:endParaRPr lang="fr-FR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fr-FR" sz="2800" b="0" dirty="0">
                <a:effectLst/>
              </a:rPr>
            </a:br>
            <a:r>
              <a:rPr lang="fr-FR" b="0" i="0" u="none" strike="noStrike" dirty="0">
                <a:solidFill>
                  <a:srgbClr val="ED7D31"/>
                </a:solidFill>
                <a:effectLst/>
                <a:latin typeface="Calibri" panose="020F0502020204030204" pitchFamily="34" charset="0"/>
              </a:rPr>
              <a:t>scoutship@scout.org</a:t>
            </a:r>
            <a:endParaRPr lang="fr-FR" sz="2800" b="0" dirty="0">
              <a:effectLst/>
            </a:endParaRPr>
          </a:p>
          <a:p>
            <a:br>
              <a:rPr lang="fr-FR" sz="2800" dirty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0359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B0E0A55-5466-412A-9F85-BFD580C6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" y="0"/>
            <a:ext cx="121843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4BBB77-C37F-4BA2-AD65-4CD48CE659A2}"/>
              </a:ext>
            </a:extLst>
          </p:cNvPr>
          <p:cNvSpPr/>
          <p:nvPr/>
        </p:nvSpPr>
        <p:spPr>
          <a:xfrm>
            <a:off x="2699133" y="5552501"/>
            <a:ext cx="6852491" cy="1178805"/>
          </a:xfrm>
          <a:prstGeom prst="rect">
            <a:avLst/>
          </a:prstGeom>
          <a:solidFill>
            <a:srgbClr val="622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57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0E9705C-70D3-4B9A-BFF8-70E56C720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81"/>
          <a:stretch/>
        </p:blipFill>
        <p:spPr>
          <a:xfrm>
            <a:off x="0" y="1"/>
            <a:ext cx="12192000" cy="2996588"/>
          </a:xfrm>
          <a:prstGeom prst="rect">
            <a:avLst/>
          </a:prstGeom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A7B516F9-171F-4BA5-8192-2F1C383986B9}"/>
              </a:ext>
            </a:extLst>
          </p:cNvPr>
          <p:cNvSpPr/>
          <p:nvPr/>
        </p:nvSpPr>
        <p:spPr>
          <a:xfrm>
            <a:off x="3393194" y="4152036"/>
            <a:ext cx="5530469" cy="2447068"/>
          </a:xfrm>
          <a:prstGeom prst="wedgeRoundRectCallout">
            <a:avLst>
              <a:gd name="adj1" fmla="val 1640"/>
              <a:gd name="adj2" fmla="val -101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fr-FR" b="0" i="0" u="none" strike="noStrike" dirty="0">
              <a:solidFill>
                <a:srgbClr val="FFC000"/>
              </a:solidFill>
              <a:effectLst/>
              <a:latin typeface="Poppins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b="0" i="0" u="none" strike="noStrike" dirty="0">
                <a:solidFill>
                  <a:srgbClr val="FFC000"/>
                </a:solidFill>
                <a:effectLst/>
                <a:latin typeface="Poppins"/>
              </a:rPr>
              <a:t>Déclaration de valeur</a:t>
            </a:r>
            <a:endParaRPr lang="fr-FR" b="0" dirty="0">
              <a:solidFill>
                <a:srgbClr val="FFC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fr-FR" b="0" dirty="0">
                <a:effectLst/>
              </a:rPr>
            </a:br>
            <a:r>
              <a:rPr lang="fr-FR" b="0" i="0" u="none" strike="noStrike" dirty="0">
                <a:solidFill>
                  <a:schemeClr val="bg1"/>
                </a:solidFill>
                <a:effectLst/>
                <a:latin typeface="Poppins"/>
              </a:rPr>
              <a:t>Que</a:t>
            </a:r>
            <a:r>
              <a:rPr lang="fr-FR" b="0" i="0" u="none" strike="noStrike" dirty="0">
                <a:solidFill>
                  <a:srgbClr val="FFC000"/>
                </a:solidFill>
                <a:effectLst/>
                <a:latin typeface="Poppins"/>
              </a:rPr>
              <a:t> diriez-vous </a:t>
            </a:r>
            <a:r>
              <a:rPr lang="fr-FR" b="0" i="0" u="none" strike="noStrike" dirty="0">
                <a:solidFill>
                  <a:schemeClr val="bg1"/>
                </a:solidFill>
                <a:effectLst/>
                <a:latin typeface="Poppins"/>
              </a:rPr>
              <a:t>à la prochaine personne que vous rencontrez à propos de « </a:t>
            </a:r>
            <a:r>
              <a:rPr lang="fr-FR" b="0" i="0" u="none" strike="noStrike" dirty="0" err="1">
                <a:solidFill>
                  <a:schemeClr val="bg1"/>
                </a:solidFill>
                <a:effectLst/>
                <a:latin typeface="Poppins"/>
              </a:rPr>
              <a:t>Scoutship</a:t>
            </a:r>
            <a:r>
              <a:rPr lang="fr-FR" b="0" i="0" u="none" strike="noStrike" dirty="0">
                <a:solidFill>
                  <a:schemeClr val="bg1"/>
                </a:solidFill>
                <a:effectLst/>
                <a:latin typeface="Poppins"/>
              </a:rPr>
              <a:t> » ?</a:t>
            </a:r>
            <a:br>
              <a:rPr lang="fr-FR" b="0" i="0" u="none" strike="noStrike" dirty="0">
                <a:solidFill>
                  <a:schemeClr val="bg1"/>
                </a:solidFill>
                <a:effectLst/>
                <a:latin typeface="Poppins"/>
              </a:rPr>
            </a:br>
            <a:br>
              <a:rPr lang="fr-FR" b="0" i="0" u="none" strike="noStrike" dirty="0">
                <a:solidFill>
                  <a:schemeClr val="bg1"/>
                </a:solidFill>
                <a:effectLst/>
                <a:latin typeface="Poppins"/>
              </a:rPr>
            </a:br>
            <a:r>
              <a:rPr lang="fr-FR" b="0" i="0" u="none" strike="noStrike" dirty="0">
                <a:solidFill>
                  <a:schemeClr val="bg1"/>
                </a:solidFill>
                <a:effectLst/>
                <a:latin typeface="Poppins"/>
              </a:rPr>
              <a:t>Comment </a:t>
            </a:r>
            <a:r>
              <a:rPr lang="fr-FR" b="0" i="0" u="none" strike="noStrike" dirty="0">
                <a:solidFill>
                  <a:srgbClr val="FFC000"/>
                </a:solidFill>
                <a:effectLst/>
                <a:latin typeface="Poppins"/>
              </a:rPr>
              <a:t>partageriez-vous</a:t>
            </a:r>
            <a:r>
              <a:rPr lang="fr-FR" b="0" i="0" u="none" strike="noStrike" dirty="0">
                <a:solidFill>
                  <a:srgbClr val="7030A0"/>
                </a:solidFill>
                <a:effectLst/>
                <a:latin typeface="Poppins"/>
              </a:rPr>
              <a:t> </a:t>
            </a:r>
            <a:r>
              <a:rPr lang="fr-FR" b="0" i="0" u="none" strike="noStrike" dirty="0">
                <a:solidFill>
                  <a:schemeClr val="bg1"/>
                </a:solidFill>
                <a:effectLst/>
                <a:latin typeface="Poppins"/>
              </a:rPr>
              <a:t>cette information au sein de votre OSN / ASN ?</a:t>
            </a:r>
            <a:endParaRPr lang="fr-FR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393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F22C382-7D0B-432E-A22A-BE919914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3458" cy="29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A7B516F9-171F-4BA5-8192-2F1C383986B9}"/>
              </a:ext>
            </a:extLst>
          </p:cNvPr>
          <p:cNvSpPr/>
          <p:nvPr/>
        </p:nvSpPr>
        <p:spPr>
          <a:xfrm>
            <a:off x="7863840" y="4152036"/>
            <a:ext cx="3980330" cy="1883003"/>
          </a:xfrm>
          <a:prstGeom prst="wedgeRoundRectCallout">
            <a:avLst>
              <a:gd name="adj1" fmla="val -79261"/>
              <a:gd name="adj2" fmla="val -1299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Poppins"/>
              </a:rPr>
              <a:t>N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ouvelle ressource numérique complète du Scoutisme Mondial.</a:t>
            </a:r>
          </a:p>
          <a:p>
            <a:pPr algn="ctr"/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Le « </a:t>
            </a:r>
            <a:r>
              <a:rPr lang="fr-FR" sz="1400" b="1" i="0" u="none" strike="noStrike" dirty="0" err="1">
                <a:solidFill>
                  <a:schemeClr val="accent4"/>
                </a:solidFill>
                <a:effectLst/>
                <a:latin typeface="Poppins"/>
              </a:rPr>
              <a:t>Scoutship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 » a pour objectif de soutenir les </a:t>
            </a:r>
            <a:r>
              <a:rPr lang="fr-FR" sz="1400" b="0" i="0" u="none" strike="noStrike" dirty="0" err="1">
                <a:solidFill>
                  <a:schemeClr val="bg1"/>
                </a:solidFill>
                <a:effectLst/>
                <a:latin typeface="Poppins"/>
              </a:rPr>
              <a:t>OSNs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/</a:t>
            </a:r>
            <a:r>
              <a:rPr lang="fr-FR" sz="1400" b="0" i="0" u="none" strike="noStrike" dirty="0" err="1">
                <a:solidFill>
                  <a:schemeClr val="bg1"/>
                </a:solidFill>
                <a:effectLst/>
                <a:latin typeface="Poppins"/>
              </a:rPr>
              <a:t>ASNs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 à naviguer et explorer le </a:t>
            </a:r>
            <a:r>
              <a:rPr lang="fr-FR" sz="1400" b="1" i="0" u="none" strike="noStrike" dirty="0">
                <a:solidFill>
                  <a:schemeClr val="accent4"/>
                </a:solidFill>
                <a:effectLst/>
                <a:latin typeface="Poppins"/>
              </a:rPr>
              <a:t>domaine de la gestion des adultes 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pour garantir et réussir la mise-en-œuvre d’un programme pertinent pour les jeunes. 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4772ABE-05E0-44FA-904A-11C44C9C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1717"/>
          </a:xfrm>
          <a:prstGeom prst="rect">
            <a:avLst/>
          </a:prstGeom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74398888-4EF6-4F60-8F82-388F4FCD4360}"/>
              </a:ext>
            </a:extLst>
          </p:cNvPr>
          <p:cNvSpPr/>
          <p:nvPr/>
        </p:nvSpPr>
        <p:spPr>
          <a:xfrm>
            <a:off x="85025" y="5117336"/>
            <a:ext cx="4528970" cy="1662055"/>
          </a:xfrm>
          <a:prstGeom prst="wedgeRoundRectCallout">
            <a:avLst>
              <a:gd name="adj1" fmla="val 50917"/>
              <a:gd name="adj2" fmla="val -1449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Soutient une meilleure gestion des adultes dans le Scoutisme,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Soutient la mise en œuvre du programme des jeunes,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Construit un “leadership” de qualité,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Soutient les structures organisationnelles, et 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Crée une expérience positive pour les adultes bénévoles.</a:t>
            </a:r>
          </a:p>
        </p:txBody>
      </p:sp>
    </p:spTree>
    <p:extLst>
      <p:ext uri="{BB962C8B-B14F-4D97-AF65-F5344CB8AC3E}">
        <p14:creationId xmlns:p14="http://schemas.microsoft.com/office/powerpoint/2010/main" val="237231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CA1CB07-2A6C-492C-8848-ECDF4DE2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1717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EC1DA853-4393-460E-92B1-0996C6AE4FC6}"/>
              </a:ext>
            </a:extLst>
          </p:cNvPr>
          <p:cNvSpPr/>
          <p:nvPr/>
        </p:nvSpPr>
        <p:spPr>
          <a:xfrm>
            <a:off x="7648687" y="4980790"/>
            <a:ext cx="4432150" cy="1796527"/>
          </a:xfrm>
          <a:prstGeom prst="wedgeRoundRectCallout">
            <a:avLst>
              <a:gd name="adj1" fmla="val -52661"/>
              <a:gd name="adj2" fmla="val -13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Le contenu et le style du « </a:t>
            </a:r>
            <a:r>
              <a:rPr lang="fr-FR" sz="1400" b="0" i="0" u="none" strike="noStrike" dirty="0" err="1">
                <a:solidFill>
                  <a:schemeClr val="bg1"/>
                </a:solidFill>
                <a:effectLst/>
                <a:latin typeface="Poppins"/>
              </a:rPr>
              <a:t>Scoutship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 » s'adressent aux </a:t>
            </a: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cadres des OSN / ASN 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et à tous les </a:t>
            </a: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Adultes dans le Scoutisme. </a:t>
            </a:r>
          </a:p>
          <a:p>
            <a:pPr algn="ctr"/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Nous encourageons également les </a:t>
            </a: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Rovers</a:t>
            </a:r>
            <a:r>
              <a:rPr lang="fr-FR" sz="1400" b="0" i="0" u="none" strike="noStrike" dirty="0">
                <a:solidFill>
                  <a:srgbClr val="7030A0"/>
                </a:solidFill>
                <a:effectLst/>
                <a:latin typeface="Poppins"/>
              </a:rPr>
              <a:t> 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à se joindre à cette exploration pour leur  développement dans le mouvement. Nous souhaitons aussi que l’outil soit un soutien pour des </a:t>
            </a: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publics externes</a:t>
            </a:r>
            <a:r>
              <a:rPr lang="fr-FR" sz="1400" b="0" i="0" u="none" strike="noStrike" dirty="0">
                <a:solidFill>
                  <a:srgbClr val="7030A0"/>
                </a:solidFill>
                <a:effectLst/>
                <a:latin typeface="Poppins"/>
              </a:rPr>
              <a:t>.</a:t>
            </a:r>
            <a:endParaRPr lang="fr-FR" sz="1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039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B3A5E-C5C0-4B42-A4D5-70F62EC6C5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2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172458-A564-466C-9B7F-548301CD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821"/>
            <a:ext cx="12192000" cy="4095615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EC1DA853-4393-460E-92B1-0996C6AE4FC6}"/>
              </a:ext>
            </a:extLst>
          </p:cNvPr>
          <p:cNvSpPr/>
          <p:nvPr/>
        </p:nvSpPr>
        <p:spPr>
          <a:xfrm>
            <a:off x="474163" y="4717021"/>
            <a:ext cx="5152913" cy="1796527"/>
          </a:xfrm>
          <a:prstGeom prst="wedgeRoundRectCallout">
            <a:avLst>
              <a:gd name="adj1" fmla="val 41411"/>
              <a:gd name="adj2" fmla="val -83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En tant qu'utilisateur de « </a:t>
            </a:r>
            <a:r>
              <a:rPr lang="fr-FR" sz="1400" b="0" i="0" u="none" strike="noStrike" dirty="0" err="1">
                <a:solidFill>
                  <a:schemeClr val="bg1"/>
                </a:solidFill>
                <a:effectLst/>
                <a:latin typeface="Poppins"/>
              </a:rPr>
              <a:t>Scoutship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 », vous pouvez :</a:t>
            </a:r>
            <a:endParaRPr lang="fr-FR" sz="1400" b="0" dirty="0">
              <a:solidFill>
                <a:schemeClr val="bg1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 Surfer</a:t>
            </a:r>
            <a:r>
              <a:rPr lang="fr-FR" sz="1400" b="0" i="0" u="none" strike="noStrike" dirty="0">
                <a:solidFill>
                  <a:srgbClr val="ED7D31"/>
                </a:solidFill>
                <a:effectLst/>
                <a:latin typeface="Poppins"/>
              </a:rPr>
              <a:t> 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sur le contenu </a:t>
            </a:r>
            <a:r>
              <a:rPr lang="fr-FR" sz="1400" b="0" i="0" u="none" strike="noStrike" dirty="0">
                <a:solidFill>
                  <a:srgbClr val="7030A0"/>
                </a:solidFill>
                <a:effectLst/>
                <a:latin typeface="Poppins"/>
              </a:rPr>
              <a:t>,</a:t>
            </a:r>
            <a:endParaRPr lang="fr-FR" sz="1400" b="0" i="0" u="none" strike="noStrike" dirty="0">
              <a:solidFill>
                <a:srgbClr val="ED7D31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 Plonger en apnée </a:t>
            </a:r>
            <a:r>
              <a:rPr lang="fr-FR" sz="1400" dirty="0">
                <a:solidFill>
                  <a:schemeClr val="bg1"/>
                </a:solidFill>
                <a:latin typeface="Poppins"/>
              </a:rPr>
              <a:t>proche de la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 surface ou </a:t>
            </a:r>
            <a:endParaRPr lang="fr-FR" sz="1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i="0" u="none" strike="noStrike" dirty="0">
                <a:solidFill>
                  <a:srgbClr val="FFC000"/>
                </a:solidFill>
                <a:effectLst/>
                <a:latin typeface="Poppins"/>
              </a:rPr>
              <a:t> Plonger profondément 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dans le contenu. </a:t>
            </a:r>
            <a:endParaRPr lang="fr-FR" sz="1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Un petit quiz est disponible pour déterminer quel type d'utilisateur « </a:t>
            </a:r>
            <a:r>
              <a:rPr lang="fr-FR" sz="1400" b="0" i="0" u="none" strike="noStrike" dirty="0" err="1">
                <a:solidFill>
                  <a:srgbClr val="FFC000"/>
                </a:solidFill>
                <a:effectLst/>
                <a:latin typeface="Poppins"/>
              </a:rPr>
              <a:t>Scoutship</a:t>
            </a:r>
            <a:r>
              <a:rPr lang="fr-FR" sz="1400" b="0" i="0" u="none" strike="noStrike" dirty="0">
                <a:solidFill>
                  <a:schemeClr val="bg1"/>
                </a:solidFill>
                <a:effectLst/>
                <a:latin typeface="Poppins"/>
              </a:rPr>
              <a:t> » vous êtes.</a:t>
            </a:r>
            <a:endParaRPr lang="fr-FR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333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F54472A-1E4F-425E-A7BC-F79368481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7" r="26355"/>
          <a:stretch/>
        </p:blipFill>
        <p:spPr>
          <a:xfrm>
            <a:off x="2610998" y="1"/>
            <a:ext cx="7006727" cy="6900514"/>
          </a:xfrm>
          <a:prstGeom prst="rect">
            <a:avLst/>
          </a:prstGeom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0DA2C843-04EA-44BE-B48C-BB19E834DA3F}"/>
              </a:ext>
            </a:extLst>
          </p:cNvPr>
          <p:cNvSpPr/>
          <p:nvPr/>
        </p:nvSpPr>
        <p:spPr>
          <a:xfrm>
            <a:off x="154674" y="4309397"/>
            <a:ext cx="5152913" cy="1796527"/>
          </a:xfrm>
          <a:prstGeom prst="wedgeRoundRectCallout">
            <a:avLst>
              <a:gd name="adj1" fmla="val 48466"/>
              <a:gd name="adj2" fmla="val -114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rgbClr val="FFC000"/>
                </a:solidFill>
                <a:effectLst/>
              </a:rPr>
              <a:t> Inspiration </a:t>
            </a:r>
            <a:r>
              <a:rPr lang="fr-FR" sz="1400" b="0" dirty="0">
                <a:solidFill>
                  <a:schemeClr val="bg1"/>
                </a:solidFill>
                <a:effectLst/>
              </a:rPr>
              <a:t>– pour explorer le but du scoutisme et notre histoire.</a:t>
            </a:r>
            <a:endParaRPr lang="fr-FR" sz="1400" b="0" dirty="0">
              <a:solidFill>
                <a:srgbClr val="FFC000"/>
              </a:solidFill>
              <a:effectLst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C000"/>
                </a:solidFill>
              </a:rPr>
              <a:t>Soyez la star –</a:t>
            </a:r>
            <a:r>
              <a:rPr lang="fr-FR" sz="1400" dirty="0">
                <a:solidFill>
                  <a:schemeClr val="bg1"/>
                </a:solidFill>
              </a:rPr>
              <a:t> pour apprendre à se développer soi-même à travers le bénévolat et le cycle de vie des adultes dans le scoutisme.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rgbClr val="FFC000"/>
                </a:solidFill>
                <a:effectLst/>
              </a:rPr>
              <a:t>Ouvrir des portes  </a:t>
            </a:r>
            <a:r>
              <a:rPr lang="fr-FR" sz="1400" b="0" dirty="0">
                <a:solidFill>
                  <a:schemeClr val="bg1"/>
                </a:solidFill>
                <a:effectLst/>
              </a:rPr>
              <a:t>- apprendre tout sur le recrutement, le leadership dans le scoutisme et comment maintenir la motivation.</a:t>
            </a:r>
          </a:p>
        </p:txBody>
      </p:sp>
    </p:spTree>
    <p:extLst>
      <p:ext uri="{BB962C8B-B14F-4D97-AF65-F5344CB8AC3E}">
        <p14:creationId xmlns:p14="http://schemas.microsoft.com/office/powerpoint/2010/main" val="8602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F54472A-1E4F-425E-A7BC-F79368481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7" r="26355"/>
          <a:stretch/>
        </p:blipFill>
        <p:spPr>
          <a:xfrm>
            <a:off x="2610998" y="1"/>
            <a:ext cx="7006727" cy="6900514"/>
          </a:xfrm>
          <a:prstGeom prst="rect">
            <a:avLst/>
          </a:prstGeom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283160F0-8AFB-4F0A-9A93-042EF69E4F11}"/>
              </a:ext>
            </a:extLst>
          </p:cNvPr>
          <p:cNvSpPr/>
          <p:nvPr/>
        </p:nvSpPr>
        <p:spPr>
          <a:xfrm>
            <a:off x="7777909" y="4461831"/>
            <a:ext cx="4219460" cy="1916935"/>
          </a:xfrm>
          <a:prstGeom prst="wedgeRoundRectCallout">
            <a:avLst>
              <a:gd name="adj1" fmla="val -40727"/>
              <a:gd name="adj2" fmla="val -89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rgbClr val="FFC000"/>
                </a:solidFill>
                <a:effectLst/>
              </a:rPr>
              <a:t>Créer des liens </a:t>
            </a:r>
            <a:r>
              <a:rPr lang="fr-FR" sz="1400" b="0" dirty="0">
                <a:solidFill>
                  <a:schemeClr val="bg1"/>
                </a:solidFill>
                <a:effectLst/>
              </a:rPr>
              <a:t>– pour comprendre le lien entre Adultes dans le Scoutisme et les autres politiques de notre Mouvement.</a:t>
            </a:r>
            <a:endParaRPr lang="fr-FR" sz="1400" b="0" dirty="0">
              <a:solidFill>
                <a:srgbClr val="FFC000"/>
              </a:solidFill>
              <a:effectLst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C000"/>
                </a:solidFill>
              </a:rPr>
              <a:t>Aller de l’avant –</a:t>
            </a:r>
            <a:r>
              <a:rPr lang="fr-FR" sz="1400" dirty="0">
                <a:solidFill>
                  <a:schemeClr val="bg1"/>
                </a:solidFill>
              </a:rPr>
              <a:t> pour apprendre à progresser dans sa fonction/rôle/mandat dans le scoutisme pour votre croissance personnelle.</a:t>
            </a:r>
          </a:p>
        </p:txBody>
      </p:sp>
    </p:spTree>
    <p:extLst>
      <p:ext uri="{BB962C8B-B14F-4D97-AF65-F5344CB8AC3E}">
        <p14:creationId xmlns:p14="http://schemas.microsoft.com/office/powerpoint/2010/main" val="420454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F54472A-1E4F-425E-A7BC-F79368481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7" r="26355"/>
          <a:stretch/>
        </p:blipFill>
        <p:spPr>
          <a:xfrm>
            <a:off x="2610998" y="1"/>
            <a:ext cx="7006727" cy="6900514"/>
          </a:xfrm>
          <a:prstGeom prst="rect">
            <a:avLst/>
          </a:prstGeom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5D4B499F-E283-4932-B3CD-8A63C25E83A3}"/>
              </a:ext>
            </a:extLst>
          </p:cNvPr>
          <p:cNvSpPr/>
          <p:nvPr/>
        </p:nvSpPr>
        <p:spPr>
          <a:xfrm>
            <a:off x="34541" y="2392463"/>
            <a:ext cx="5152913" cy="1796527"/>
          </a:xfrm>
          <a:prstGeom prst="wedgeRoundRectCallout">
            <a:avLst>
              <a:gd name="adj1" fmla="val 74763"/>
              <a:gd name="adj2" fmla="val 593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rgbClr val="FFC000"/>
                </a:solidFill>
                <a:effectLst/>
              </a:rPr>
              <a:t>Planter des clous </a:t>
            </a:r>
            <a:r>
              <a:rPr lang="fr-FR" sz="1400" b="0" dirty="0">
                <a:solidFill>
                  <a:schemeClr val="bg1"/>
                </a:solidFill>
                <a:effectLst/>
              </a:rPr>
              <a:t>– c’est une boîte à outils pour le développement des adultes.</a:t>
            </a:r>
            <a:endParaRPr lang="fr-FR" sz="1400" b="0" dirty="0">
              <a:solidFill>
                <a:srgbClr val="FFC000"/>
              </a:solidFill>
              <a:effectLst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C000"/>
                </a:solidFill>
              </a:rPr>
              <a:t>Formation 101 –</a:t>
            </a:r>
            <a:r>
              <a:rPr lang="fr-FR" sz="1400" dirty="0">
                <a:solidFill>
                  <a:schemeClr val="bg1"/>
                </a:solidFill>
              </a:rPr>
              <a:t> pour trouver des bonnes pratiques, des formations et astuces pour doper notre leadership et implication dans le scoutisme.</a:t>
            </a:r>
          </a:p>
        </p:txBody>
      </p:sp>
    </p:spTree>
    <p:extLst>
      <p:ext uri="{BB962C8B-B14F-4D97-AF65-F5344CB8AC3E}">
        <p14:creationId xmlns:p14="http://schemas.microsoft.com/office/powerpoint/2010/main" val="24476916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751</Words>
  <Application>Microsoft Macintosh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Poppins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Saad Zian</dc:creator>
  <cp:lastModifiedBy>Tadej Pugelj</cp:lastModifiedBy>
  <cp:revision>19</cp:revision>
  <dcterms:created xsi:type="dcterms:W3CDTF">2020-11-22T16:00:13Z</dcterms:created>
  <dcterms:modified xsi:type="dcterms:W3CDTF">2020-11-25T11:49:08Z</dcterms:modified>
</cp:coreProperties>
</file>