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56" r:id="rId4"/>
    <p:sldId id="257" r:id="rId5"/>
    <p:sldId id="259" r:id="rId6"/>
    <p:sldId id="273" r:id="rId7"/>
    <p:sldId id="260" r:id="rId8"/>
    <p:sldId id="261" r:id="rId9"/>
    <p:sldId id="274" r:id="rId10"/>
    <p:sldId id="263" r:id="rId11"/>
    <p:sldId id="265" r:id="rId12"/>
    <p:sldId id="275" r:id="rId13"/>
    <p:sldId id="276" r:id="rId14"/>
    <p:sldId id="267" r:id="rId15"/>
    <p:sldId id="268" r:id="rId16"/>
    <p:sldId id="269" r:id="rId17"/>
    <p:sldId id="270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D99"/>
    <a:srgbClr val="99C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8BCAB-BFE5-4531-ABCC-04AD71DE1286}" v="10" dt="2020-11-24T20:20:21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100" d="100"/>
          <a:sy n="100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taff Matesanwa" userId="UhgJyXpPfhDmw1SdZE6ajFsBmTNPik1b8/dA1ce9xiI=" providerId="None" clId="Web-{40A8BCAB-BFE5-4531-ABCC-04AD71DE1286}"/>
    <pc:docChg chg="modSld">
      <pc:chgData name="Mostaff Matesanwa" userId="UhgJyXpPfhDmw1SdZE6ajFsBmTNPik1b8/dA1ce9xiI=" providerId="None" clId="Web-{40A8BCAB-BFE5-4531-ABCC-04AD71DE1286}" dt="2020-11-24T20:20:21.242" v="9" actId="20577"/>
      <pc:docMkLst>
        <pc:docMk/>
      </pc:docMkLst>
      <pc:sldChg chg="modSp">
        <pc:chgData name="Mostaff Matesanwa" userId="UhgJyXpPfhDmw1SdZE6ajFsBmTNPik1b8/dA1ce9xiI=" providerId="None" clId="Web-{40A8BCAB-BFE5-4531-ABCC-04AD71DE1286}" dt="2020-11-24T20:20:21.226" v="8" actId="20577"/>
        <pc:sldMkLst>
          <pc:docMk/>
          <pc:sldMk cId="8723837" sldId="271"/>
        </pc:sldMkLst>
        <pc:spChg chg="mod">
          <ac:chgData name="Mostaff Matesanwa" userId="UhgJyXpPfhDmw1SdZE6ajFsBmTNPik1b8/dA1ce9xiI=" providerId="None" clId="Web-{40A8BCAB-BFE5-4531-ABCC-04AD71DE1286}" dt="2020-11-24T20:20:21.226" v="8" actId="20577"/>
          <ac:spMkLst>
            <pc:docMk/>
            <pc:sldMk cId="8723837" sldId="271"/>
            <ac:spMk id="3" creationId="{334130EA-3DAB-E641-A456-98F8E704AB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2438-D4C3-3347-8706-E56E9B965ADA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78B7-B50D-0242-8E6A-74F90D2D3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3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8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49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3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D78B7-B50D-0242-8E6A-74F90D2D30E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3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CD18-3D43-1643-A0EE-1CCDACFCA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F2B38-E824-1F46-8A09-8C148A7DB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3DC1A-9EAA-F34D-AFC8-5774F106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6822-C4EF-A44B-B182-F28BDFE7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9B27-C1EB-D748-9030-29B50672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2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DD61-FA22-9F48-A530-B7784091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E1A89-6BB7-9A48-9D73-90CD79227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112EE-EB8E-D34E-ADC4-55B6E416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2795-D911-D948-B7F3-341A39D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23906-2CB7-0F4C-ACB6-1FF328BF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D4677-2052-5A44-97F9-5424DCA1A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7A4CD-C2B8-D848-A3F9-CDBCF8DD2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43879-0FD6-E34E-948F-B74A4B04F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50B9-60C1-C24E-9FE4-AAA5A54D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854B-6F27-B947-88B9-A45D8CA3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FDE4-449C-E64A-88CD-CC6105A3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D4E52-9560-174E-BD95-689B706A3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A7049-289C-914F-9135-ADFF778B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B5DC3-2A0B-264E-9CC3-185B6C41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89CF1-91C5-9042-BFF3-FCE6C377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7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D4AA-1D2D-E946-80BF-BABF9BA9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35EF4-9A1F-0045-A4B7-3503BC63A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F756A-CF38-6142-A709-C7642ABC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4213F-6884-264B-B1BB-F9B50C38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42B28-2F1C-FA48-B7DF-88A9768C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3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BC83-AF6D-0543-A42B-8133DA78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03C7-FACD-C94F-BE46-ED4A30BFF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A66E9-F3D4-9944-8BED-6858CEC7D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5F3DE-3DC6-6D44-A8F9-7EFB29B3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D770-0606-0343-BF6C-791B76D9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75936-BD5F-1E42-87F7-CE062BFA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5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9E94-889B-7149-B81F-58B7BFEB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C2F22-DF0C-6D46-B841-2EA15AC3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76C4F-5CFF-354F-9DB3-50B469246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06FD82-ED5A-414C-88DC-D54E4851D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CE5F5-C2D8-B64B-9F11-E74EECF1C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304A8-810B-A149-AD49-1E4C8CD4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CC814-E2B8-0948-BDEB-9CD6D3BE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A8E97-781B-D94E-BA5D-111B923A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6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77AB-C3BA-F34E-8F36-2D45ED18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57F7B-495C-BB4A-AD79-98CD3349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5EB7-70F4-F04D-A467-B8FC50F9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AE84C-5074-DA4E-B069-3914C218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5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FFB9C-BB91-F14B-99E0-B4C8862F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255E8-AE18-874D-861F-78F89DBA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9C0C8-9961-5E41-B9C1-B5BAD441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8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5DDA-3A29-734B-8401-7C6834A7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5C3F-060C-564E-819E-4E55C745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04637-5139-9C4B-852B-C45B91474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24956-D641-B84E-B899-68EABBFC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9190C-AC05-D041-8C09-44F3EF05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85D62-74C5-C946-8057-6DA1B72B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4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2F05-23D0-B74C-B303-C3D02AE2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CB57B-92B2-934E-9A46-48F1A4B83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F54E9-464E-DF4B-B866-FCAFBD8FF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77E70-FB8A-674D-A9D8-F7BE48BB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2DFB9-43CA-3349-8770-0B7B4CE5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B4F4-55C5-0741-9E48-BE837D92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502C8-8C87-9B44-B7B5-ED0462DD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4193C-2057-9B4A-8522-AEE69135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A7FB9-4405-4444-8ECE-6580A4B47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6657-1DB4-974D-BFEE-5C8B576DB38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B12B-859E-D448-ACF9-63F047495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790C-5D0C-9647-AF4C-A4F916311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FDD7-C266-6348-BCDD-873ADA7EB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9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lBt2-klLU?feature=oembed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rvices.scout.org/service/3" TargetMode="External"/><Relationship Id="rId4" Type="http://schemas.openxmlformats.org/officeDocument/2006/relationships/hyperlink" Target="http://scoutship.scout.org/ho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FA632-EA7F-A443-9CEB-760153E6E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1044389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Resource launch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130EA-3DAB-E641-A456-98F8E704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1791385"/>
            <a:ext cx="5998840" cy="206706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cs typeface="Futura Medium"/>
              </a:rPr>
              <a:t>Region </a:t>
            </a:r>
            <a:endParaRPr lang="en-GB" sz="2800" dirty="0">
              <a:solidFill>
                <a:schemeClr val="accent2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l"/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Presenters</a:t>
            </a:r>
          </a:p>
          <a:p>
            <a:pPr algn="l"/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Date</a:t>
            </a:r>
          </a:p>
          <a:p>
            <a:pPr algn="l"/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Language</a:t>
            </a:r>
          </a:p>
          <a:p>
            <a:pPr algn="l"/>
            <a:endParaRPr lang="en-GB" sz="2800" dirty="0">
              <a:solidFill>
                <a:schemeClr val="accent2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747C533-8AC2-7141-879F-577EF6DC61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756720" y="2650210"/>
            <a:ext cx="7804727" cy="4060556"/>
          </a:xfrm>
          <a:prstGeom prst="wedgeRoundRectCallout">
            <a:avLst>
              <a:gd name="adj1" fmla="val 7963"/>
              <a:gd name="adj2" fmla="val -72967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1144648" y="2793570"/>
            <a:ext cx="7416799" cy="385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 features: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 search engine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Quick navigation through content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Learning Zone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Learning Path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Different “On the Go” formats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Machine language translation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Glossary and FAQ section</a:t>
            </a:r>
          </a:p>
        </p:txBody>
      </p:sp>
    </p:spTree>
    <p:extLst>
      <p:ext uri="{BB962C8B-B14F-4D97-AF65-F5344CB8AC3E}">
        <p14:creationId xmlns:p14="http://schemas.microsoft.com/office/powerpoint/2010/main" val="365112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4153066" y="2570162"/>
            <a:ext cx="7370880" cy="3816123"/>
          </a:xfrm>
          <a:prstGeom prst="wedgeRoundRectCallout">
            <a:avLst>
              <a:gd name="adj1" fmla="val -44316"/>
              <a:gd name="adj2" fmla="val -7114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4383314" y="2869128"/>
            <a:ext cx="7027897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Most of the content is </a:t>
            </a:r>
            <a:r>
              <a:rPr lang="en-US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organised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as “</a:t>
            </a: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One-pagers”,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making it easier and quicker to read. This enables </a:t>
            </a: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instant use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and getting the answer on a question in a </a:t>
            </a: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very short time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. Scoutship can be a short view or reading while </a:t>
            </a: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traveling, waiting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or just having short moment of free time.</a:t>
            </a:r>
          </a:p>
        </p:txBody>
      </p:sp>
    </p:spTree>
    <p:extLst>
      <p:ext uri="{BB962C8B-B14F-4D97-AF65-F5344CB8AC3E}">
        <p14:creationId xmlns:p14="http://schemas.microsoft.com/office/powerpoint/2010/main" val="366576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BCCAF20-7603-CE41-8E1A-30EE4C493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1"/>
            <a:ext cx="12192000" cy="6748687"/>
          </a:xfr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C5434F8-B876-7940-A14E-E45BF2F9CE0B}"/>
              </a:ext>
            </a:extLst>
          </p:cNvPr>
          <p:cNvSpPr/>
          <p:nvPr/>
        </p:nvSpPr>
        <p:spPr>
          <a:xfrm>
            <a:off x="292263" y="3068402"/>
            <a:ext cx="7139049" cy="3161917"/>
          </a:xfrm>
          <a:prstGeom prst="wedgeRoundRectCallout">
            <a:avLst>
              <a:gd name="adj1" fmla="val 38732"/>
              <a:gd name="adj2" fmla="val -10328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712E8-C59B-4F4E-AC44-9EB9EECCBBCE}"/>
              </a:ext>
            </a:extLst>
          </p:cNvPr>
          <p:cNvSpPr txBox="1"/>
          <p:nvPr/>
        </p:nvSpPr>
        <p:spPr>
          <a:xfrm>
            <a:off x="486225" y="3180451"/>
            <a:ext cx="6945087" cy="290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Learning Zone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is a menu item with content that assists users in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understanding and supporting volunteers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more through a number of accessible WOSM Policy and support documents relative to key strategic and operational priorities.</a:t>
            </a:r>
          </a:p>
        </p:txBody>
      </p:sp>
    </p:spTree>
    <p:extLst>
      <p:ext uri="{BB962C8B-B14F-4D97-AF65-F5344CB8AC3E}">
        <p14:creationId xmlns:p14="http://schemas.microsoft.com/office/powerpoint/2010/main" val="236916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042AEEA-FBA4-4644-823E-6227502C7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81C4FA5-31EC-294E-975D-0D9AB3C387BF}"/>
              </a:ext>
            </a:extLst>
          </p:cNvPr>
          <p:cNvSpPr/>
          <p:nvPr/>
        </p:nvSpPr>
        <p:spPr>
          <a:xfrm>
            <a:off x="5036457" y="2625587"/>
            <a:ext cx="6966856" cy="3170110"/>
          </a:xfrm>
          <a:prstGeom prst="wedgeRoundRectCallout">
            <a:avLst>
              <a:gd name="adj1" fmla="val -33822"/>
              <a:gd name="adj2" fmla="val -79840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4F90F-5115-924A-8002-C706773B2C3D}"/>
              </a:ext>
            </a:extLst>
          </p:cNvPr>
          <p:cNvSpPr txBox="1"/>
          <p:nvPr/>
        </p:nvSpPr>
        <p:spPr>
          <a:xfrm>
            <a:off x="5275942" y="2709109"/>
            <a:ext cx="6487886" cy="30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 Learning Path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- a pathway to navigate through the content if you are doing a specific task or are looking for content for a specific purpose. A path to follow </a:t>
            </a: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specific learning needs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of the NSO/NSA and individuals.</a:t>
            </a:r>
          </a:p>
        </p:txBody>
      </p:sp>
    </p:spTree>
    <p:extLst>
      <p:ext uri="{BB962C8B-B14F-4D97-AF65-F5344CB8AC3E}">
        <p14:creationId xmlns:p14="http://schemas.microsoft.com/office/powerpoint/2010/main" val="167707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75F09B6-B5C5-7543-A679-1B7E86034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385334B4-F985-DF41-A6C4-1E14AF007C1C}"/>
              </a:ext>
            </a:extLst>
          </p:cNvPr>
          <p:cNvSpPr/>
          <p:nvPr/>
        </p:nvSpPr>
        <p:spPr>
          <a:xfrm>
            <a:off x="2394883" y="2049571"/>
            <a:ext cx="7804727" cy="2551458"/>
          </a:xfrm>
          <a:prstGeom prst="wedgeRoundRectCallout">
            <a:avLst>
              <a:gd name="adj1" fmla="val -2101"/>
              <a:gd name="adj2" fmla="val -92201"/>
              <a:gd name="adj3" fmla="val 16667"/>
            </a:avLst>
          </a:prstGeom>
          <a:solidFill>
            <a:srgbClr val="99CCFA">
              <a:alpha val="8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86631-A2EE-3549-8ED3-88FAA98F969D}"/>
              </a:ext>
            </a:extLst>
          </p:cNvPr>
          <p:cNvSpPr txBox="1"/>
          <p:nvPr/>
        </p:nvSpPr>
        <p:spPr>
          <a:xfrm>
            <a:off x="2588846" y="2314991"/>
            <a:ext cx="7416799" cy="202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Scoutship on the go is available in: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Regular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pdf format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ePUB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format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for Smartphones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Mobi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format for tablets, </a:t>
            </a:r>
            <a:r>
              <a:rPr lang="en-GB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IPads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and Kindle</a:t>
            </a:r>
          </a:p>
        </p:txBody>
      </p:sp>
    </p:spTree>
    <p:extLst>
      <p:ext uri="{BB962C8B-B14F-4D97-AF65-F5344CB8AC3E}">
        <p14:creationId xmlns:p14="http://schemas.microsoft.com/office/powerpoint/2010/main" val="149624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A5EDDE0-C18D-CC4C-AB09-6E00032479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59657"/>
            <a:ext cx="12192000" cy="70176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/>
        </p:nvSpPr>
        <p:spPr>
          <a:xfrm>
            <a:off x="2670629" y="3349171"/>
            <a:ext cx="5948889" cy="2591670"/>
          </a:xfrm>
          <a:prstGeom prst="wedgeRoundRectCallout">
            <a:avLst>
              <a:gd name="adj1" fmla="val 73931"/>
              <a:gd name="adj2" fmla="val -9051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/>
        </p:nvSpPr>
        <p:spPr>
          <a:xfrm>
            <a:off x="2931886" y="3429000"/>
            <a:ext cx="5471885" cy="251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Machine translation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of the content to French, Spanish, Arabic and Russian. </a:t>
            </a:r>
          </a:p>
          <a:p>
            <a:pPr>
              <a:lnSpc>
                <a:spcPct val="114000"/>
              </a:lnSpc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Subtitled introduction video and translated style quiz.</a:t>
            </a:r>
          </a:p>
        </p:txBody>
      </p:sp>
    </p:spTree>
    <p:extLst>
      <p:ext uri="{BB962C8B-B14F-4D97-AF65-F5344CB8AC3E}">
        <p14:creationId xmlns:p14="http://schemas.microsoft.com/office/powerpoint/2010/main" val="288150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78B6697-45DA-154D-AAF6-B3AD1DBDD2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44556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/>
        </p:nvSpPr>
        <p:spPr>
          <a:xfrm>
            <a:off x="289278" y="2166965"/>
            <a:ext cx="6149100" cy="2796896"/>
          </a:xfrm>
          <a:prstGeom prst="wedgeRoundRectCallout">
            <a:avLst>
              <a:gd name="adj1" fmla="val 69115"/>
              <a:gd name="adj2" fmla="val 50502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/>
        </p:nvSpPr>
        <p:spPr>
          <a:xfrm>
            <a:off x="449270" y="2309492"/>
            <a:ext cx="5751114" cy="251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 glossary for users outside Scouting offers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over 50 key words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to help them better understand how we are managing our adults/volunteers in Scouting. </a:t>
            </a:r>
          </a:p>
        </p:txBody>
      </p:sp>
    </p:spTree>
    <p:extLst>
      <p:ext uri="{BB962C8B-B14F-4D97-AF65-F5344CB8AC3E}">
        <p14:creationId xmlns:p14="http://schemas.microsoft.com/office/powerpoint/2010/main" val="152439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5B898E3-6F59-3A42-B29D-6AE4B2F8BF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445561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15C13E9-A990-1746-B97E-8AC6FA4D033A}"/>
              </a:ext>
            </a:extLst>
          </p:cNvPr>
          <p:cNvSpPr/>
          <p:nvPr/>
        </p:nvSpPr>
        <p:spPr>
          <a:xfrm>
            <a:off x="1755891" y="2164019"/>
            <a:ext cx="5951529" cy="2796896"/>
          </a:xfrm>
          <a:prstGeom prst="wedgeRoundRectCallout">
            <a:avLst>
              <a:gd name="adj1" fmla="val 64969"/>
              <a:gd name="adj2" fmla="val 51540"/>
              <a:gd name="adj3" fmla="val 16667"/>
            </a:avLst>
          </a:prstGeom>
          <a:solidFill>
            <a:srgbClr val="99CCFA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DD14A-84C7-8A4D-A5D3-833BC9AE1457}"/>
              </a:ext>
            </a:extLst>
          </p:cNvPr>
          <p:cNvSpPr txBox="1"/>
          <p:nvPr/>
        </p:nvSpPr>
        <p:spPr>
          <a:xfrm>
            <a:off x="1915883" y="2306546"/>
            <a:ext cx="5631543" cy="2511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Frequently Asked Questions section offers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25 most frequent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questions of the regular users. Additional questions can be sent over the platform user email.</a:t>
            </a:r>
          </a:p>
        </p:txBody>
      </p:sp>
    </p:spTree>
    <p:extLst>
      <p:ext uri="{BB962C8B-B14F-4D97-AF65-F5344CB8AC3E}">
        <p14:creationId xmlns:p14="http://schemas.microsoft.com/office/powerpoint/2010/main" val="73283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/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5449"/>
              <a:gd name="adj2" fmla="val -7680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/>
        </p:nvSpPr>
        <p:spPr>
          <a:xfrm>
            <a:off x="2381331" y="3360075"/>
            <a:ext cx="7197106" cy="30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Questions, answers, comments, ideas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 want to clarify or better understand …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 have a need …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 want to comment …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 have an idea for the future …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565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/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5449"/>
              <a:gd name="adj2" fmla="val -7680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/>
        </p:nvSpPr>
        <p:spPr>
          <a:xfrm>
            <a:off x="2381331" y="3360075"/>
            <a:ext cx="7197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Value Statement</a:t>
            </a:r>
          </a:p>
          <a:p>
            <a:pPr algn="ctr"/>
            <a:endParaRPr lang="en-GB" sz="2800" dirty="0">
              <a:solidFill>
                <a:schemeClr val="accent2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What would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you tell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about the Scoutship 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to the next person you meet?</a:t>
            </a:r>
            <a:b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</a:br>
            <a:endParaRPr lang="en-GB" sz="28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How would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you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share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this information within your NSO/NSA?</a:t>
            </a:r>
          </a:p>
        </p:txBody>
      </p:sp>
    </p:spTree>
    <p:extLst>
      <p:ext uri="{BB962C8B-B14F-4D97-AF65-F5344CB8AC3E}">
        <p14:creationId xmlns:p14="http://schemas.microsoft.com/office/powerpoint/2010/main" val="156176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933FBF9-9915-074F-9E89-65B839738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-1"/>
            <a:ext cx="12193524" cy="6857999"/>
          </a:xfrm>
          <a:prstGeom prst="rect">
            <a:avLst/>
          </a:prstGeom>
        </p:spPr>
      </p:pic>
      <p:pic>
        <p:nvPicPr>
          <p:cNvPr id="11" name="Online Media 10" descr="Scoutship">
            <a:hlinkClick r:id="" action="ppaction://media"/>
            <a:extLst>
              <a:ext uri="{FF2B5EF4-FFF2-40B4-BE49-F238E27FC236}">
                <a16:creationId xmlns:a16="http://schemas.microsoft.com/office/drawing/2014/main" id="{02075CBC-167A-D648-B8FB-8396D8A0D7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9249" y="1743529"/>
            <a:ext cx="8382805" cy="47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/>
        </p:nvSpPr>
        <p:spPr>
          <a:xfrm>
            <a:off x="595085" y="3184442"/>
            <a:ext cx="110018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Thank you</a:t>
            </a:r>
          </a:p>
          <a:p>
            <a:pPr algn="ctr"/>
            <a:endParaRPr lang="en-GB" sz="2000" dirty="0">
              <a:solidFill>
                <a:schemeClr val="accent2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GB" sz="36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  <a:hlinkClick r:id="rId4"/>
              </a:rPr>
              <a:t>http://scoutship.scout.org/home</a:t>
            </a:r>
            <a:endParaRPr lang="en-GB" sz="36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endParaRPr lang="en-GB" sz="14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GB" sz="36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  <a:hlinkClick r:id="rId5"/>
              </a:rPr>
              <a:t>https://services.scout.org/service/3</a:t>
            </a:r>
            <a:endParaRPr lang="en-GB" sz="36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endParaRPr lang="en-GB" sz="20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  <a:p>
            <a:pPr algn="ctr"/>
            <a:r>
              <a:rPr lang="en-MY" sz="2400" dirty="0" err="1">
                <a:solidFill>
                  <a:schemeClr val="accent2"/>
                </a:solidFill>
              </a:rPr>
              <a:t>scoutship@scout.org</a:t>
            </a:r>
            <a:endParaRPr lang="en-GB" sz="2400" dirty="0">
              <a:solidFill>
                <a:schemeClr val="accent2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744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4A7B421-C786-3346-B057-0D50F2E5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89946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85CE5F-2DC0-0F4F-A954-5C7A95A6C2D4}"/>
              </a:ext>
            </a:extLst>
          </p:cNvPr>
          <p:cNvSpPr/>
          <p:nvPr/>
        </p:nvSpPr>
        <p:spPr>
          <a:xfrm>
            <a:off x="2077521" y="3202264"/>
            <a:ext cx="7804727" cy="3424167"/>
          </a:xfrm>
          <a:prstGeom prst="wedgeRoundRectCallout">
            <a:avLst>
              <a:gd name="adj1" fmla="val -3775"/>
              <a:gd name="adj2" fmla="val -74682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00660-1B8E-C54E-A0C9-26C43C1B6041}"/>
              </a:ext>
            </a:extLst>
          </p:cNvPr>
          <p:cNvSpPr txBox="1"/>
          <p:nvPr/>
        </p:nvSpPr>
        <p:spPr>
          <a:xfrm>
            <a:off x="2381331" y="3360075"/>
            <a:ext cx="7197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World Scouting’s new comprehensive online resource.</a:t>
            </a: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The Scoutship will support NSOs/NSAs in navigating the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important area of adult management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to ultimately ensure successful delivery of a relevant programme to young people. </a:t>
            </a:r>
          </a:p>
        </p:txBody>
      </p:sp>
    </p:spTree>
    <p:extLst>
      <p:ext uri="{BB962C8B-B14F-4D97-AF65-F5344CB8AC3E}">
        <p14:creationId xmlns:p14="http://schemas.microsoft.com/office/powerpoint/2010/main" val="94554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3800105" y="2570162"/>
            <a:ext cx="8157688" cy="3975544"/>
          </a:xfrm>
          <a:prstGeom prst="wedgeRoundRectCallout">
            <a:avLst>
              <a:gd name="adj1" fmla="val -41259"/>
              <a:gd name="adj2" fmla="val -73611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3997697" y="2716100"/>
            <a:ext cx="7762504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Supports better management of Adults in Scouting,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Supports Youth </a:t>
            </a:r>
            <a:r>
              <a:rPr lang="en-US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Programme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implementation,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Builds quality leadership,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Supports </a:t>
            </a:r>
            <a:r>
              <a:rPr lang="en-US" sz="2800" dirty="0" err="1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organisational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structures, and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Creates positive adult volunteers' experience.</a:t>
            </a:r>
            <a:endParaRPr lang="en-GB" sz="2800" dirty="0">
              <a:solidFill>
                <a:srgbClr val="7030A0"/>
              </a:solidFill>
              <a:latin typeface="Futura Medium" panose="020B0602020204020303" pitchFamily="34" charset="-79"/>
              <a:ea typeface="Verdana" panose="020B060403050404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101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918510E-8F8B-9847-B3F2-EA6591DF9D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0"/>
            <a:ext cx="12192000" cy="6223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756722" y="2743076"/>
            <a:ext cx="7804727" cy="3846277"/>
          </a:xfrm>
          <a:prstGeom prst="wedgeRoundRectCallout">
            <a:avLst>
              <a:gd name="adj1" fmla="val -1171"/>
              <a:gd name="adj2" fmla="val -71896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950685" y="2919069"/>
            <a:ext cx="7416799" cy="349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>
              <a:lnSpc>
                <a:spcPct val="114000"/>
              </a:lnSpc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The content and the style of Scoutship are addressing equally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NSO/NSA leadership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and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Adults in Scouting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. We also encourage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Rovers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to join the exploration for their growth in the movement. And last but not least, we are aiming to provide support to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external audiences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37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557ED8-C70D-8243-9D41-6D7963F705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12190476" cy="23222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D20FCC-A1CD-F845-BB2E-D86442856B16}"/>
              </a:ext>
            </a:extLst>
          </p:cNvPr>
          <p:cNvSpPr/>
          <p:nvPr/>
        </p:nvSpPr>
        <p:spPr>
          <a:xfrm>
            <a:off x="0" y="2322286"/>
            <a:ext cx="12188952" cy="4535714"/>
          </a:xfrm>
          <a:prstGeom prst="rect">
            <a:avLst/>
          </a:prstGeom>
          <a:solidFill>
            <a:srgbClr val="622D9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AE9E09A-7000-D645-B328-8F55D981CB69}"/>
              </a:ext>
            </a:extLst>
          </p:cNvPr>
          <p:cNvSpPr/>
          <p:nvPr/>
        </p:nvSpPr>
        <p:spPr>
          <a:xfrm>
            <a:off x="754743" y="2467303"/>
            <a:ext cx="6743485" cy="3352925"/>
          </a:xfrm>
          <a:prstGeom prst="wedgeRoundRectCallout">
            <a:avLst>
              <a:gd name="adj1" fmla="val -5877"/>
              <a:gd name="adj2" fmla="val -89954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B2C67-6B4E-C742-8B3C-9986E0FAAD9B}"/>
              </a:ext>
            </a:extLst>
          </p:cNvPr>
          <p:cNvSpPr txBox="1"/>
          <p:nvPr/>
        </p:nvSpPr>
        <p:spPr>
          <a:xfrm>
            <a:off x="955628" y="2642233"/>
            <a:ext cx="6542600" cy="30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As a Scoutship user you can: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surf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over the content,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snorkel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in and out or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really </a:t>
            </a:r>
            <a:r>
              <a:rPr lang="en-GB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dive in </a:t>
            </a: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deep to the content.</a:t>
            </a:r>
          </a:p>
          <a:p>
            <a:pPr>
              <a:lnSpc>
                <a:spcPct val="114000"/>
              </a:lnSpc>
            </a:pPr>
            <a:r>
              <a:rPr lang="en-GB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A short quiz is available to determine what type of Scoutship user you are.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D69A8E1-C5DC-434A-A0CF-64C0921ADE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770" y="4119667"/>
            <a:ext cx="2489151" cy="2489151"/>
          </a:xfrm>
          <a:prstGeom prst="rect">
            <a:avLst/>
          </a:prstGeom>
        </p:spPr>
      </p:pic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99A6277-65C6-B145-9DD1-BCBA78C5CB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232" y="2738333"/>
            <a:ext cx="2392157" cy="239215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8C8D8249-F35F-E847-8E6B-E3DBA3D0CD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103" y="1161143"/>
            <a:ext cx="1880814" cy="18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302C36-AF49-6148-89D5-9E98007965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0"/>
            <a:ext cx="12192000" cy="7159888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4153065" y="2570162"/>
            <a:ext cx="7804727" cy="3975781"/>
          </a:xfrm>
          <a:prstGeom prst="wedgeRoundRectCallout">
            <a:avLst>
              <a:gd name="adj1" fmla="val -47849"/>
              <a:gd name="adj2" fmla="val -73696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4339772" y="2877009"/>
            <a:ext cx="7460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Inspiration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 - explore the purpose of Scouting and our historical background;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Be the Star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- learn how to develop ourselves through volunteering and the Adults in Scouting Life Cycle;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Opening Doors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- learn all about recruitment, leadership in Scouting and staying motivated;</a:t>
            </a:r>
          </a:p>
        </p:txBody>
      </p:sp>
    </p:spTree>
    <p:extLst>
      <p:ext uri="{BB962C8B-B14F-4D97-AF65-F5344CB8AC3E}">
        <p14:creationId xmlns:p14="http://schemas.microsoft.com/office/powerpoint/2010/main" val="29886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BA0B0F6-1EC8-D04F-A8D3-5B4482D794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1168400" y="0"/>
            <a:ext cx="9855200" cy="3649586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E019ACB-F1F7-444D-B63B-796D0015FA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1150754" y="3649586"/>
            <a:ext cx="9858332" cy="3208414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3F9B39D-FDC3-2A4E-AA14-2BC575349BB2}"/>
              </a:ext>
            </a:extLst>
          </p:cNvPr>
          <p:cNvSpPr/>
          <p:nvPr/>
        </p:nvSpPr>
        <p:spPr>
          <a:xfrm>
            <a:off x="2910114" y="2731703"/>
            <a:ext cx="7804727" cy="3208414"/>
          </a:xfrm>
          <a:prstGeom prst="wedgeRoundRectCallout">
            <a:avLst>
              <a:gd name="adj1" fmla="val 30815"/>
              <a:gd name="adj2" fmla="val -66760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77360-A987-A74B-88A0-71C94FAD302F}"/>
              </a:ext>
            </a:extLst>
          </p:cNvPr>
          <p:cNvSpPr txBox="1"/>
          <p:nvPr/>
        </p:nvSpPr>
        <p:spPr>
          <a:xfrm>
            <a:off x="3082306" y="3032421"/>
            <a:ext cx="7460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Making Connections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- understand the links between Adults in Scouting and the other policies of our Movement;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Going Forward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- learn how to progress in your Scouting job/role/appointments for your personal growth;</a:t>
            </a:r>
          </a:p>
        </p:txBody>
      </p:sp>
    </p:spTree>
    <p:extLst>
      <p:ext uri="{BB962C8B-B14F-4D97-AF65-F5344CB8AC3E}">
        <p14:creationId xmlns:p14="http://schemas.microsoft.com/office/powerpoint/2010/main" val="42571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BA0B0F6-1EC8-D04F-A8D3-5B4482D794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1168400" y="0"/>
            <a:ext cx="9855200" cy="3649586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E019ACB-F1F7-444D-B63B-796D0015FA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1150754" y="3649586"/>
            <a:ext cx="9858332" cy="3208414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BEDB667-400A-7545-8A01-94724BC8CE7B}"/>
              </a:ext>
            </a:extLst>
          </p:cNvPr>
          <p:cNvSpPr/>
          <p:nvPr/>
        </p:nvSpPr>
        <p:spPr>
          <a:xfrm>
            <a:off x="626094" y="976393"/>
            <a:ext cx="7804727" cy="2673194"/>
          </a:xfrm>
          <a:prstGeom prst="wedgeRoundRectCallout">
            <a:avLst>
              <a:gd name="adj1" fmla="val 18355"/>
              <a:gd name="adj2" fmla="val 66855"/>
              <a:gd name="adj3" fmla="val 16667"/>
            </a:avLst>
          </a:prstGeom>
          <a:solidFill>
            <a:srgbClr val="99CCF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11416-1681-E440-A0D0-8004E0E0C2E1}"/>
              </a:ext>
            </a:extLst>
          </p:cNvPr>
          <p:cNvSpPr txBox="1"/>
          <p:nvPr/>
        </p:nvSpPr>
        <p:spPr>
          <a:xfrm>
            <a:off x="798286" y="1189605"/>
            <a:ext cx="7460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Hammer and Nails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- a toolbox with the tools you need for an adult development, </a:t>
            </a:r>
            <a:r>
              <a:rPr lang="en-US" sz="2800" dirty="0">
                <a:solidFill>
                  <a:schemeClr val="accent2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Training 101 </a:t>
            </a:r>
            <a:r>
              <a:rPr lang="en-US" sz="2800" dirty="0">
                <a:solidFill>
                  <a:srgbClr val="7030A0"/>
                </a:solidFill>
                <a:latin typeface="Futura Medium" panose="020B0602020204020303" pitchFamily="34" charset="-79"/>
                <a:ea typeface="Verdana" panose="020B0604030504040204" pitchFamily="34" charset="0"/>
                <a:cs typeface="Futura Medium" panose="020B0602020204020303" pitchFamily="34" charset="-79"/>
              </a:rPr>
              <a:t>– find good practices, training and tips to boost our Scouting leadership and involvement.</a:t>
            </a:r>
          </a:p>
        </p:txBody>
      </p:sp>
    </p:spTree>
    <p:extLst>
      <p:ext uri="{BB962C8B-B14F-4D97-AF65-F5344CB8AC3E}">
        <p14:creationId xmlns:p14="http://schemas.microsoft.com/office/powerpoint/2010/main" val="373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631</Words>
  <Application>Microsoft Macintosh PowerPoint</Application>
  <PresentationFormat>Widescreen</PresentationFormat>
  <Paragraphs>65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Futura Medium</vt:lpstr>
      <vt:lpstr>Office Theme</vt:lpstr>
      <vt:lpstr>Resource launch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launch</dc:title>
  <dc:creator>Tadej Pugelj</dc:creator>
  <cp:lastModifiedBy>Tadej Pugelj</cp:lastModifiedBy>
  <cp:revision>13</cp:revision>
  <dcterms:created xsi:type="dcterms:W3CDTF">2020-11-17T04:30:35Z</dcterms:created>
  <dcterms:modified xsi:type="dcterms:W3CDTF">2020-11-25T11:43:41Z</dcterms:modified>
</cp:coreProperties>
</file>